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5"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Roboto Black"/>
      <p:bold r:id="rId37"/>
      <p:boldItalic r:id="rId38"/>
    </p:embeddedFont>
    <p:embeddedFont>
      <p:font typeface="Roboto Thin"/>
      <p:regular r:id="rId39"/>
      <p:bold r:id="rId40"/>
      <p:italic r:id="rId41"/>
      <p:boldItalic r:id="rId42"/>
    </p:embeddedFont>
    <p:embeddedFont>
      <p:font typeface="Proxima Nova"/>
      <p:regular r:id="rId43"/>
      <p:bold r:id="rId44"/>
      <p:italic r:id="rId45"/>
      <p:boldItalic r:id="rId46"/>
    </p:embeddedFont>
    <p:embeddedFont>
      <p:font typeface="Roboto"/>
      <p:regular r:id="rId47"/>
      <p:bold r:id="rId48"/>
      <p:italic r:id="rId49"/>
      <p:boldItalic r:id="rId50"/>
    </p:embeddedFont>
    <p:embeddedFont>
      <p:font typeface="Didact Gothic"/>
      <p:regular r:id="rId51"/>
    </p:embeddedFont>
    <p:embeddedFont>
      <p:font typeface="Roboto Mono Thin"/>
      <p:regular r:id="rId52"/>
      <p:bold r:id="rId53"/>
      <p:italic r:id="rId54"/>
      <p:boldItalic r:id="rId55"/>
    </p:embeddedFont>
    <p:embeddedFont>
      <p:font typeface="Proxima Nova Semibold"/>
      <p:regular r:id="rId56"/>
      <p:bold r:id="rId57"/>
      <p:boldItalic r:id="rId58"/>
    </p:embeddedFont>
    <p:embeddedFont>
      <p:font typeface="Roboto Light"/>
      <p:regular r:id="rId59"/>
      <p:bold r:id="rId60"/>
      <p:italic r:id="rId61"/>
      <p:boldItalic r:id="rId62"/>
    </p:embeddedFont>
    <p:embeddedFont>
      <p:font typeface="Bree Serif"/>
      <p:regular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RobotoThin-bold.fntdata"/><Relationship Id="rId42" Type="http://schemas.openxmlformats.org/officeDocument/2006/relationships/font" Target="fonts/RobotoThin-boldItalic.fntdata"/><Relationship Id="rId41" Type="http://schemas.openxmlformats.org/officeDocument/2006/relationships/font" Target="fonts/RobotoThin-italic.fntdata"/><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RobotoBlack-bold.fntdata"/><Relationship Id="rId36" Type="http://schemas.openxmlformats.org/officeDocument/2006/relationships/slide" Target="slides/slide31.xml"/><Relationship Id="rId39" Type="http://schemas.openxmlformats.org/officeDocument/2006/relationships/font" Target="fonts/RobotoThin-regular.fntdata"/><Relationship Id="rId38" Type="http://schemas.openxmlformats.org/officeDocument/2006/relationships/font" Target="fonts/RobotoBlack-boldItalic.fntdata"/><Relationship Id="rId62" Type="http://schemas.openxmlformats.org/officeDocument/2006/relationships/font" Target="fonts/RobotoLight-boldItalic.fntdata"/><Relationship Id="rId61" Type="http://schemas.openxmlformats.org/officeDocument/2006/relationships/font" Target="fonts/RobotoLight-italic.fntdata"/><Relationship Id="rId20" Type="http://schemas.openxmlformats.org/officeDocument/2006/relationships/slide" Target="slides/slide15.xml"/><Relationship Id="rId63" Type="http://schemas.openxmlformats.org/officeDocument/2006/relationships/font" Target="fonts/BreeSerif-regular.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RobotoLight-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DidactGothic-regular.fntdata"/><Relationship Id="rId50" Type="http://schemas.openxmlformats.org/officeDocument/2006/relationships/font" Target="fonts/Roboto-boldItalic.fntdata"/><Relationship Id="rId53" Type="http://schemas.openxmlformats.org/officeDocument/2006/relationships/font" Target="fonts/RobotoMonoThin-bold.fntdata"/><Relationship Id="rId52" Type="http://schemas.openxmlformats.org/officeDocument/2006/relationships/font" Target="fonts/RobotoMonoThin-regular.fntdata"/><Relationship Id="rId11" Type="http://schemas.openxmlformats.org/officeDocument/2006/relationships/slide" Target="slides/slide6.xml"/><Relationship Id="rId55" Type="http://schemas.openxmlformats.org/officeDocument/2006/relationships/font" Target="fonts/RobotoMonoThin-boldItalic.fntdata"/><Relationship Id="rId10" Type="http://schemas.openxmlformats.org/officeDocument/2006/relationships/slide" Target="slides/slide5.xml"/><Relationship Id="rId54" Type="http://schemas.openxmlformats.org/officeDocument/2006/relationships/font" Target="fonts/RobotoMonoThin-italic.fntdata"/><Relationship Id="rId13" Type="http://schemas.openxmlformats.org/officeDocument/2006/relationships/slide" Target="slides/slide8.xml"/><Relationship Id="rId57" Type="http://schemas.openxmlformats.org/officeDocument/2006/relationships/font" Target="fonts/ProximaNovaSemibold-bold.fntdata"/><Relationship Id="rId12" Type="http://schemas.openxmlformats.org/officeDocument/2006/relationships/slide" Target="slides/slide7.xml"/><Relationship Id="rId56" Type="http://schemas.openxmlformats.org/officeDocument/2006/relationships/font" Target="fonts/ProximaNovaSemibold-regular.fntdata"/><Relationship Id="rId15" Type="http://schemas.openxmlformats.org/officeDocument/2006/relationships/slide" Target="slides/slide10.xml"/><Relationship Id="rId59" Type="http://schemas.openxmlformats.org/officeDocument/2006/relationships/font" Target="fonts/RobotoLight-regular.fntdata"/><Relationship Id="rId14" Type="http://schemas.openxmlformats.org/officeDocument/2006/relationships/slide" Target="slides/slide9.xml"/><Relationship Id="rId58" Type="http://schemas.openxmlformats.org/officeDocument/2006/relationships/font" Target="fonts/ProximaNovaSemibold-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Leah</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3" name="Shape 1333"/>
        <p:cNvGrpSpPr/>
        <p:nvPr/>
      </p:nvGrpSpPr>
      <p:grpSpPr>
        <a:xfrm>
          <a:off x="0" y="0"/>
          <a:ext cx="0" cy="0"/>
          <a:chOff x="0" y="0"/>
          <a:chExt cx="0" cy="0"/>
        </a:xfrm>
      </p:grpSpPr>
      <p:sp>
        <p:nvSpPr>
          <p:cNvPr id="1334" name="Google Shape;1334;g792a3bacf1_4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5" name="Google Shape;1335;g792a3bacf1_4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t>Sharon</a:t>
            </a:r>
            <a:endParaRPr/>
          </a:p>
          <a:p>
            <a:pPr indent="-298450" lvl="0" marL="457200" rtl="0" algn="l">
              <a:spcBef>
                <a:spcPts val="0"/>
              </a:spcBef>
              <a:spcAft>
                <a:spcPts val="0"/>
              </a:spcAft>
              <a:buSzPts val="1100"/>
              <a:buChar char="●"/>
            </a:pPr>
            <a:r>
              <a:rPr lang="es"/>
              <a:t>This was used primarily for the swipe page</a:t>
            </a:r>
            <a:endParaRPr/>
          </a:p>
          <a:p>
            <a:pPr indent="-298450" lvl="0" marL="457200" rtl="0" algn="l">
              <a:spcBef>
                <a:spcPts val="0"/>
              </a:spcBef>
              <a:spcAft>
                <a:spcPts val="0"/>
              </a:spcAft>
              <a:buSzPts val="1100"/>
              <a:buChar char="●"/>
            </a:pPr>
            <a:r>
              <a:rPr lang="es"/>
              <a:t>2 main motivations:</a:t>
            </a:r>
            <a:endParaRPr/>
          </a:p>
          <a:p>
            <a:pPr indent="-298450" lvl="1" marL="914400" rtl="0" algn="l">
              <a:spcBef>
                <a:spcPts val="0"/>
              </a:spcBef>
              <a:spcAft>
                <a:spcPts val="0"/>
              </a:spcAft>
              <a:buSzPts val="1100"/>
              <a:buChar char="○"/>
            </a:pPr>
            <a:r>
              <a:rPr lang="es"/>
              <a:t>Create a dynamic page without re-rendering</a:t>
            </a:r>
            <a:endParaRPr/>
          </a:p>
          <a:p>
            <a:pPr indent="-298450" lvl="2" marL="1371600" rtl="0" algn="l">
              <a:spcBef>
                <a:spcPts val="0"/>
              </a:spcBef>
              <a:spcAft>
                <a:spcPts val="0"/>
              </a:spcAft>
              <a:buSzPts val="1100"/>
              <a:buChar char="■"/>
            </a:pPr>
            <a:r>
              <a:rPr lang="es"/>
              <a:t>deleting cards as you swipe</a:t>
            </a:r>
            <a:endParaRPr/>
          </a:p>
          <a:p>
            <a:pPr indent="-298450" lvl="2" marL="1371600" rtl="0" algn="l">
              <a:spcBef>
                <a:spcPts val="0"/>
              </a:spcBef>
              <a:spcAft>
                <a:spcPts val="0"/>
              </a:spcAft>
              <a:buSzPts val="1100"/>
              <a:buChar char="■"/>
            </a:pPr>
            <a:r>
              <a:rPr lang="es">
                <a:solidFill>
                  <a:schemeClr val="dk1"/>
                </a:solidFill>
              </a:rPr>
              <a:t>As nice as bootstrap is, the carousel component only allows you to slide backwards and forwards, looping back to the last slide rendered.</a:t>
            </a:r>
            <a:endParaRPr>
              <a:solidFill>
                <a:schemeClr val="dk1"/>
              </a:solidFill>
            </a:endParaRPr>
          </a:p>
          <a:p>
            <a:pPr indent="-298450" lvl="3" marL="1828800" rtl="0" algn="l">
              <a:spcBef>
                <a:spcPts val="0"/>
              </a:spcBef>
              <a:spcAft>
                <a:spcPts val="0"/>
              </a:spcAft>
              <a:buClr>
                <a:schemeClr val="dk1"/>
              </a:buClr>
              <a:buSzPts val="1100"/>
              <a:buChar char="●"/>
            </a:pPr>
            <a:r>
              <a:rPr lang="es">
                <a:solidFill>
                  <a:schemeClr val="dk1"/>
                </a:solidFill>
              </a:rPr>
              <a:t>This is an issue because we display cards by their weight, which we’ll talk about later on.</a:t>
            </a:r>
            <a:endParaRPr>
              <a:solidFill>
                <a:schemeClr val="dk1"/>
              </a:solidFill>
            </a:endParaRPr>
          </a:p>
          <a:p>
            <a:pPr indent="-298450" lvl="1" marL="914400" rtl="0" algn="l">
              <a:spcBef>
                <a:spcPts val="0"/>
              </a:spcBef>
              <a:spcAft>
                <a:spcPts val="0"/>
              </a:spcAft>
              <a:buSzPts val="1100"/>
              <a:buChar char="○"/>
            </a:pPr>
            <a:r>
              <a:rPr lang="es"/>
              <a:t>Sending asynchronous requests</a:t>
            </a:r>
            <a:endParaRPr/>
          </a:p>
          <a:p>
            <a:pPr indent="-298450" lvl="2" marL="1371600" rtl="0" algn="l">
              <a:spcBef>
                <a:spcPts val="0"/>
              </a:spcBef>
              <a:spcAft>
                <a:spcPts val="0"/>
              </a:spcAft>
              <a:buSzPts val="1100"/>
              <a:buChar char="■"/>
            </a:pPr>
            <a:r>
              <a:rPr lang="es"/>
              <a:t>Wanted to send the request as the user swiped.</a:t>
            </a:r>
            <a:endParaRPr/>
          </a:p>
          <a:p>
            <a:pPr indent="-298450" lvl="0" marL="457200" rtl="0" algn="l">
              <a:spcBef>
                <a:spcPts val="0"/>
              </a:spcBef>
              <a:spcAft>
                <a:spcPts val="0"/>
              </a:spcAft>
              <a:buSzPts val="1100"/>
              <a:buChar char="●"/>
            </a:pPr>
            <a:r>
              <a:rPr lang="es"/>
              <a:t>We’ll talk about how these goals were accomplished with AJAX &amp; JQUERY more when we get into routes and main features later on in the presentation.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4" name="Shape 1354"/>
        <p:cNvGrpSpPr/>
        <p:nvPr/>
      </p:nvGrpSpPr>
      <p:grpSpPr>
        <a:xfrm>
          <a:off x="0" y="0"/>
          <a:ext cx="0" cy="0"/>
          <a:chOff x="0" y="0"/>
          <a:chExt cx="0" cy="0"/>
        </a:xfrm>
      </p:grpSpPr>
      <p:sp>
        <p:nvSpPr>
          <p:cNvPr id="1355" name="Google Shape;1355;g7935bdc90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 name="Google Shape;1356;g7935bdc90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solidFill>
                  <a:schemeClr val="dk1"/>
                </a:solidFill>
              </a:rPr>
              <a:t>Sharon</a:t>
            </a:r>
            <a:endParaRPr>
              <a:solidFill>
                <a:schemeClr val="dk1"/>
              </a:solidFill>
            </a:endParaRPr>
          </a:p>
          <a:p>
            <a:pPr indent="-298450" lvl="0" marL="457200" rtl="0" algn="l">
              <a:spcBef>
                <a:spcPts val="0"/>
              </a:spcBef>
              <a:spcAft>
                <a:spcPts val="0"/>
              </a:spcAft>
              <a:buSzPts val="1100"/>
              <a:buChar char="●"/>
            </a:pPr>
            <a:r>
              <a:rPr lang="es">
                <a:solidFill>
                  <a:schemeClr val="dk1"/>
                </a:solidFill>
              </a:rPr>
              <a:t>We did this because bootstrap only has JQUERY support for events on slide transition or events after slide transition. This is problematic because we wanted to update the deck on left swipe, which goes to the previous match that you’ve already visited so updating the deck would interfere with transitioning to the next match if the event was fired on slide.</a:t>
            </a:r>
            <a:endParaRPr/>
          </a:p>
          <a:p>
            <a:pPr indent="-298450" lvl="0" marL="457200" rtl="0" algn="l">
              <a:spcBef>
                <a:spcPts val="0"/>
              </a:spcBef>
              <a:spcAft>
                <a:spcPts val="0"/>
              </a:spcAft>
              <a:buSzPts val="1100"/>
              <a:buChar char="●"/>
            </a:pPr>
            <a:r>
              <a:rPr lang="es"/>
              <a:t>Key things to note:</a:t>
            </a:r>
            <a:endParaRPr/>
          </a:p>
          <a:p>
            <a:pPr indent="-298450" lvl="1" marL="914400" rtl="0" algn="l">
              <a:spcBef>
                <a:spcPts val="0"/>
              </a:spcBef>
              <a:spcAft>
                <a:spcPts val="0"/>
              </a:spcAft>
              <a:buSzPts val="1100"/>
              <a:buChar char="○"/>
            </a:pPr>
            <a:r>
              <a:rPr lang="es"/>
              <a:t>It’s for the left swipe button on the carousel</a:t>
            </a:r>
            <a:endParaRPr/>
          </a:p>
          <a:p>
            <a:pPr indent="-298450" lvl="2" marL="1371600" rtl="0" algn="l">
              <a:spcBef>
                <a:spcPts val="0"/>
              </a:spcBef>
              <a:spcAft>
                <a:spcPts val="0"/>
              </a:spcAft>
              <a:buSzPts val="1100"/>
              <a:buChar char="■"/>
            </a:pPr>
            <a:r>
              <a:rPr lang="es"/>
              <a:t>Particularly important because of the nature of Bootstrap carousel control attributes. Has an attribute called data-slide that slides left or right to the previous or next slide. This is set that you can’t go to the next slide if you’re pressing left.</a:t>
            </a:r>
            <a:endParaRPr/>
          </a:p>
          <a:p>
            <a:pPr indent="-298450" lvl="2" marL="1371600" rtl="0" algn="l">
              <a:spcBef>
                <a:spcPts val="0"/>
              </a:spcBef>
              <a:spcAft>
                <a:spcPts val="0"/>
              </a:spcAft>
              <a:buSzPts val="1100"/>
              <a:buChar char="■"/>
            </a:pPr>
            <a:r>
              <a:rPr lang="es"/>
              <a:t>we wanted to override this.</a:t>
            </a:r>
            <a:endParaRPr/>
          </a:p>
          <a:p>
            <a:pPr indent="-298450" lvl="1" marL="914400" rtl="0" algn="l">
              <a:spcBef>
                <a:spcPts val="0"/>
              </a:spcBef>
              <a:spcAft>
                <a:spcPts val="0"/>
              </a:spcAft>
              <a:buSzPts val="1100"/>
              <a:buChar char="○"/>
            </a:pPr>
            <a:r>
              <a:rPr lang="es"/>
              <a:t>To do this we needed to essentially swap the order of the slides dynamically.</a:t>
            </a:r>
            <a:endParaRPr/>
          </a:p>
          <a:p>
            <a:pPr indent="-298450" lvl="2" marL="1371600" rtl="0" algn="l">
              <a:spcBef>
                <a:spcPts val="0"/>
              </a:spcBef>
              <a:spcAft>
                <a:spcPts val="0"/>
              </a:spcAft>
              <a:buSzPts val="1100"/>
              <a:buChar char="■"/>
            </a:pPr>
            <a:r>
              <a:rPr lang="es"/>
              <a:t>We gathered various information to swap the slides and then pre-prended that slide to the front of the slides.</a:t>
            </a:r>
            <a:endParaRPr/>
          </a:p>
          <a:p>
            <a:pPr indent="-298450" lvl="2" marL="1371600" rtl="0" algn="l">
              <a:spcBef>
                <a:spcPts val="0"/>
              </a:spcBef>
              <a:spcAft>
                <a:spcPts val="0"/>
              </a:spcAft>
              <a:buSzPts val="1100"/>
              <a:buChar char="■"/>
            </a:pPr>
            <a:r>
              <a:rPr lang="es"/>
              <a:t>We then manually swiped to the wanted slide, swapping the active carousel item.</a:t>
            </a:r>
            <a:endParaRPr/>
          </a:p>
          <a:p>
            <a:pPr indent="-298450" lvl="2" marL="1371600" rtl="0" algn="l">
              <a:spcBef>
                <a:spcPts val="0"/>
              </a:spcBef>
              <a:spcAft>
                <a:spcPts val="0"/>
              </a:spcAft>
              <a:buSzPts val="1100"/>
              <a:buChar char="■"/>
            </a:pPr>
            <a:r>
              <a:rPr lang="es"/>
              <a:t>Then we updated the deck by deleting the previous item. We gave the transition time to finish, then deleted the previous slide by finding it with its index.</a:t>
            </a:r>
            <a:endParaRPr/>
          </a:p>
          <a:p>
            <a:pPr indent="-298450" lvl="2" marL="1371600" rtl="0" algn="l">
              <a:spcBef>
                <a:spcPts val="0"/>
              </a:spcBef>
              <a:spcAft>
                <a:spcPts val="0"/>
              </a:spcAft>
              <a:buSzPts val="1100"/>
              <a:buChar char="■"/>
            </a:pPr>
            <a:r>
              <a:rPr lang="es"/>
              <a:t>Finally we check if the slide deck is empty as we have a set match limit and if it is, we replace the carousel and the match &amp; reject buttons with a message that tells you that the limit has been reached.</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6" name="Shape 1376"/>
        <p:cNvGrpSpPr/>
        <p:nvPr/>
      </p:nvGrpSpPr>
      <p:grpSpPr>
        <a:xfrm>
          <a:off x="0" y="0"/>
          <a:ext cx="0" cy="0"/>
          <a:chOff x="0" y="0"/>
          <a:chExt cx="0" cy="0"/>
        </a:xfrm>
      </p:grpSpPr>
      <p:sp>
        <p:nvSpPr>
          <p:cNvPr id="1377" name="Google Shape;1377;g7935bdc900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 name="Google Shape;1378;g7935bdc900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t>Sharon</a:t>
            </a:r>
            <a:endParaRPr/>
          </a:p>
          <a:p>
            <a:pPr indent="-298450" lvl="0" marL="457200" rtl="0" algn="l">
              <a:spcBef>
                <a:spcPts val="0"/>
              </a:spcBef>
              <a:spcAft>
                <a:spcPts val="0"/>
              </a:spcAft>
              <a:buSzPts val="1100"/>
              <a:buChar char="●"/>
            </a:pPr>
            <a:r>
              <a:rPr lang="es"/>
              <a:t>We also wanted to implement async requests while keeping the slide animation that bootstrap provided with carousels</a:t>
            </a:r>
            <a:endParaRPr/>
          </a:p>
          <a:p>
            <a:pPr indent="-298450" lvl="0" marL="457200" rtl="0" algn="l">
              <a:spcBef>
                <a:spcPts val="0"/>
              </a:spcBef>
              <a:spcAft>
                <a:spcPts val="0"/>
              </a:spcAft>
              <a:buSzPts val="1100"/>
              <a:buChar char="●"/>
            </a:pPr>
            <a:r>
              <a:rPr lang="es"/>
              <a:t>To do this, we implemented an action listener on the swipe carousel</a:t>
            </a:r>
            <a:endParaRPr/>
          </a:p>
          <a:p>
            <a:pPr indent="-298450" lvl="1" marL="914400" rtl="0" algn="l">
              <a:spcBef>
                <a:spcPts val="0"/>
              </a:spcBef>
              <a:spcAft>
                <a:spcPts val="0"/>
              </a:spcAft>
              <a:buSzPts val="1100"/>
              <a:buChar char="○"/>
            </a:pPr>
            <a:r>
              <a:rPr lang="es"/>
              <a:t>The first step was getting the dimensions of the element and the x coordinate of the event on the screen which as you can see is a mouse click.</a:t>
            </a:r>
            <a:endParaRPr/>
          </a:p>
          <a:p>
            <a:pPr indent="-298450" lvl="1" marL="914400" rtl="0" algn="l">
              <a:spcBef>
                <a:spcPts val="0"/>
              </a:spcBef>
              <a:spcAft>
                <a:spcPts val="0"/>
              </a:spcAft>
              <a:buSzPts val="1100"/>
              <a:buChar char="○"/>
            </a:pPr>
            <a:r>
              <a:rPr lang="es"/>
              <a:t>We designate certain portions of the element that signify left and right, then compare this width with the coordinate.</a:t>
            </a:r>
            <a:endParaRPr/>
          </a:p>
          <a:p>
            <a:pPr indent="-298450" lvl="2" marL="1371600" rtl="0" algn="l">
              <a:spcBef>
                <a:spcPts val="0"/>
              </a:spcBef>
              <a:spcAft>
                <a:spcPts val="0"/>
              </a:spcAft>
              <a:buSzPts val="1100"/>
              <a:buChar char="■"/>
            </a:pPr>
            <a:r>
              <a:rPr lang="es"/>
              <a:t>If it’s on the left side then we send an AJAX request with matched = 0 meaning it’s rejected, and matched = 1 meaning matched if its on the right side.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4" name="Shape 1394"/>
        <p:cNvGrpSpPr/>
        <p:nvPr/>
      </p:nvGrpSpPr>
      <p:grpSpPr>
        <a:xfrm>
          <a:off x="0" y="0"/>
          <a:ext cx="0" cy="0"/>
          <a:chOff x="0" y="0"/>
          <a:chExt cx="0" cy="0"/>
        </a:xfrm>
      </p:grpSpPr>
      <p:sp>
        <p:nvSpPr>
          <p:cNvPr id="1395" name="Google Shape;1395;g79380ca1e1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79380ca1e1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Sri</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3" name="Shape 1413"/>
        <p:cNvGrpSpPr/>
        <p:nvPr/>
      </p:nvGrpSpPr>
      <p:grpSpPr>
        <a:xfrm>
          <a:off x="0" y="0"/>
          <a:ext cx="0" cy="0"/>
          <a:chOff x="0" y="0"/>
          <a:chExt cx="0" cy="0"/>
        </a:xfrm>
      </p:grpSpPr>
      <p:sp>
        <p:nvSpPr>
          <p:cNvPr id="1414" name="Google Shape;1414;g792a3bacf1_4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5" name="Google Shape;1415;g792a3bacf1_4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s"/>
              <a:t>Sri</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6" name="Shape 1436"/>
        <p:cNvGrpSpPr/>
        <p:nvPr/>
      </p:nvGrpSpPr>
      <p:grpSpPr>
        <a:xfrm>
          <a:off x="0" y="0"/>
          <a:ext cx="0" cy="0"/>
          <a:chOff x="0" y="0"/>
          <a:chExt cx="0" cy="0"/>
        </a:xfrm>
      </p:grpSpPr>
      <p:sp>
        <p:nvSpPr>
          <p:cNvPr id="1437" name="Google Shape;1437;g792a3bacf1_1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8" name="Google Shape;1438;g792a3bacf1_1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Sri</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2" name="Shape 1462"/>
        <p:cNvGrpSpPr/>
        <p:nvPr/>
      </p:nvGrpSpPr>
      <p:grpSpPr>
        <a:xfrm>
          <a:off x="0" y="0"/>
          <a:ext cx="0" cy="0"/>
          <a:chOff x="0" y="0"/>
          <a:chExt cx="0" cy="0"/>
        </a:xfrm>
      </p:grpSpPr>
      <p:sp>
        <p:nvSpPr>
          <p:cNvPr id="1463" name="Google Shape;1463;g792a3bacf1_1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4" name="Google Shape;1464;g792a3bacf1_1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Sri</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0" name="Shape 1490"/>
        <p:cNvGrpSpPr/>
        <p:nvPr/>
      </p:nvGrpSpPr>
      <p:grpSpPr>
        <a:xfrm>
          <a:off x="0" y="0"/>
          <a:ext cx="0" cy="0"/>
          <a:chOff x="0" y="0"/>
          <a:chExt cx="0" cy="0"/>
        </a:xfrm>
      </p:grpSpPr>
      <p:sp>
        <p:nvSpPr>
          <p:cNvPr id="1491" name="Google Shape;1491;g79380ca08a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2" name="Google Shape;1492;g79380ca08a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0" name="Shape 1510"/>
        <p:cNvGrpSpPr/>
        <p:nvPr/>
      </p:nvGrpSpPr>
      <p:grpSpPr>
        <a:xfrm>
          <a:off x="0" y="0"/>
          <a:ext cx="0" cy="0"/>
          <a:chOff x="0" y="0"/>
          <a:chExt cx="0" cy="0"/>
        </a:xfrm>
      </p:grpSpPr>
      <p:sp>
        <p:nvSpPr>
          <p:cNvPr id="1511" name="Google Shape;1511;g79380ca1e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2" name="Google Shape;1512;g79380ca1e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3" name="Shape 1523"/>
        <p:cNvGrpSpPr/>
        <p:nvPr/>
      </p:nvGrpSpPr>
      <p:grpSpPr>
        <a:xfrm>
          <a:off x="0" y="0"/>
          <a:ext cx="0" cy="0"/>
          <a:chOff x="0" y="0"/>
          <a:chExt cx="0" cy="0"/>
        </a:xfrm>
      </p:grpSpPr>
      <p:sp>
        <p:nvSpPr>
          <p:cNvPr id="1524" name="Google Shape;1524;g6b96c222db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6b96c222db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5" name="Shape 1135"/>
        <p:cNvGrpSpPr/>
        <p:nvPr/>
      </p:nvGrpSpPr>
      <p:grpSpPr>
        <a:xfrm>
          <a:off x="0" y="0"/>
          <a:ext cx="0" cy="0"/>
          <a:chOff x="0" y="0"/>
          <a:chExt cx="0" cy="0"/>
        </a:xfrm>
      </p:grpSpPr>
      <p:sp>
        <p:nvSpPr>
          <p:cNvPr id="1136" name="Google Shape;1136;g5c99e1ede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 name="Google Shape;1137;g5c99e1ede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Leah</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8" name="Shape 1538"/>
        <p:cNvGrpSpPr/>
        <p:nvPr/>
      </p:nvGrpSpPr>
      <p:grpSpPr>
        <a:xfrm>
          <a:off x="0" y="0"/>
          <a:ext cx="0" cy="0"/>
          <a:chOff x="0" y="0"/>
          <a:chExt cx="0" cy="0"/>
        </a:xfrm>
      </p:grpSpPr>
      <p:sp>
        <p:nvSpPr>
          <p:cNvPr id="1539" name="Google Shape;1539;g792a3bacf1_4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0" name="Google Shape;1540;g792a3bacf1_4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t>David</a:t>
            </a:r>
            <a:endParaRPr/>
          </a:p>
          <a:p>
            <a:pPr indent="-298450" lvl="0" marL="457200" rtl="0" algn="l">
              <a:spcBef>
                <a:spcPts val="0"/>
              </a:spcBef>
              <a:spcAft>
                <a:spcPts val="0"/>
              </a:spcAft>
              <a:buSzPts val="1100"/>
              <a:buChar char="●"/>
            </a:pPr>
            <a:r>
              <a:rPr lang="es"/>
              <a:t>In terms of routing and interactions with the model, the swipe page sends a GET request </a:t>
            </a:r>
            <a:r>
              <a:rPr lang="es"/>
              <a:t>onload</a:t>
            </a:r>
            <a:r>
              <a:rPr lang="es"/>
              <a:t> to get the potential matches for a user. It also sends POST requests to update the model. </a:t>
            </a:r>
            <a:endParaRPr/>
          </a:p>
          <a:p>
            <a:pPr indent="-298450" lvl="1" marL="914400" rtl="0" algn="l">
              <a:spcBef>
                <a:spcPts val="0"/>
              </a:spcBef>
              <a:spcAft>
                <a:spcPts val="0"/>
              </a:spcAft>
              <a:buSzPts val="1100"/>
              <a:buChar char="○"/>
            </a:pPr>
            <a:r>
              <a:rPr lang="es"/>
              <a:t>This in turn updates the club matches model.</a:t>
            </a:r>
            <a:endParaRPr/>
          </a:p>
          <a:p>
            <a:pPr indent="-298450" lvl="0" marL="457200" rtl="0" algn="l">
              <a:spcBef>
                <a:spcPts val="0"/>
              </a:spcBef>
              <a:spcAft>
                <a:spcPts val="0"/>
              </a:spcAft>
              <a:buSzPts val="1100"/>
              <a:buChar char="●"/>
            </a:pPr>
            <a:r>
              <a:rPr lang="es"/>
              <a:t>These changes are ultimately reflected on the matched/rejections pages.</a:t>
            </a:r>
            <a:endParaRPr/>
          </a:p>
          <a:p>
            <a:pPr indent="-298450" lvl="1" marL="914400" rtl="0" algn="l">
              <a:spcBef>
                <a:spcPts val="0"/>
              </a:spcBef>
              <a:spcAft>
                <a:spcPts val="0"/>
              </a:spcAft>
              <a:buSzPts val="1100"/>
              <a:buChar char="○"/>
            </a:pPr>
            <a:r>
              <a:rPr lang="es"/>
              <a:t>This page sends a GET request on load to get data from the model based on matched or rejected for the user.</a:t>
            </a:r>
            <a:endParaRPr/>
          </a:p>
          <a:p>
            <a:pPr indent="-298450" lvl="1" marL="914400" rtl="0" algn="l">
              <a:spcBef>
                <a:spcPts val="0"/>
              </a:spcBef>
              <a:spcAft>
                <a:spcPts val="0"/>
              </a:spcAft>
              <a:buSzPts val="1100"/>
              <a:buChar char="○"/>
            </a:pPr>
            <a:r>
              <a:rPr lang="es"/>
              <a:t>The page also gives the user the option to update their matches and rejections, say they want to reject a previously matched club.</a:t>
            </a:r>
            <a:endParaRPr/>
          </a:p>
          <a:p>
            <a:pPr indent="-298450" lvl="2" marL="1371600" rtl="0" algn="l">
              <a:spcBef>
                <a:spcPts val="0"/>
              </a:spcBef>
              <a:spcAft>
                <a:spcPts val="0"/>
              </a:spcAft>
              <a:buSzPts val="1100"/>
              <a:buChar char="■"/>
            </a:pPr>
            <a:r>
              <a:rPr lang="es"/>
              <a:t>It sends a patch request to update the model to reflect th</a:t>
            </a:r>
            <a:r>
              <a:rPr lang="es"/>
              <a:t>ese changes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6" name="Shape 1566"/>
        <p:cNvGrpSpPr/>
        <p:nvPr/>
      </p:nvGrpSpPr>
      <p:grpSpPr>
        <a:xfrm>
          <a:off x="0" y="0"/>
          <a:ext cx="0" cy="0"/>
          <a:chOff x="0" y="0"/>
          <a:chExt cx="0" cy="0"/>
        </a:xfrm>
      </p:grpSpPr>
      <p:sp>
        <p:nvSpPr>
          <p:cNvPr id="1567" name="Google Shape;1567;g7935bdc900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8" name="Google Shape;1568;g7935bdc900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t>David</a:t>
            </a:r>
            <a:endParaRPr/>
          </a:p>
          <a:p>
            <a:pPr indent="-298450" lvl="0" marL="457200" rtl="0" algn="l">
              <a:spcBef>
                <a:spcPts val="0"/>
              </a:spcBef>
              <a:spcAft>
                <a:spcPts val="0"/>
              </a:spcAft>
              <a:buSzPts val="1100"/>
              <a:buChar char="●"/>
            </a:pPr>
            <a:r>
              <a:rPr lang="es"/>
              <a:t>This is the controller that gets the matched or rejected information. This is the matches page so within this query we are essentially getting clubs based on club matches for a particular user such that they are matched to the club.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7" name="Shape 1577"/>
        <p:cNvGrpSpPr/>
        <p:nvPr/>
      </p:nvGrpSpPr>
      <p:grpSpPr>
        <a:xfrm>
          <a:off x="0" y="0"/>
          <a:ext cx="0" cy="0"/>
          <a:chOff x="0" y="0"/>
          <a:chExt cx="0" cy="0"/>
        </a:xfrm>
      </p:grpSpPr>
      <p:sp>
        <p:nvSpPr>
          <p:cNvPr id="1578" name="Google Shape;1578;g7935bdc900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9" name="Google Shape;1579;g7935bdc900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t>David</a:t>
            </a:r>
            <a:endParaRPr/>
          </a:p>
          <a:p>
            <a:pPr indent="-298450" lvl="0" marL="457200" rtl="0" algn="l">
              <a:spcBef>
                <a:spcPts val="0"/>
              </a:spcBef>
              <a:spcAft>
                <a:spcPts val="0"/>
              </a:spcAft>
              <a:buSzPts val="1100"/>
              <a:buChar char="●"/>
            </a:pPr>
            <a:r>
              <a:rPr lang="es"/>
              <a:t>We also gave users the option to match or unmatch from a club if they’ve already done so.</a:t>
            </a:r>
            <a:endParaRPr/>
          </a:p>
          <a:p>
            <a:pPr indent="-298450" lvl="0" marL="457200" rtl="0" algn="l">
              <a:spcBef>
                <a:spcPts val="0"/>
              </a:spcBef>
              <a:spcAft>
                <a:spcPts val="0"/>
              </a:spcAft>
              <a:buSzPts val="1100"/>
              <a:buChar char="●"/>
            </a:pPr>
            <a:r>
              <a:rPr lang="es"/>
              <a:t>To do this:</a:t>
            </a:r>
            <a:endParaRPr/>
          </a:p>
          <a:p>
            <a:pPr indent="-298450" lvl="1" marL="914400" rtl="0" algn="l">
              <a:spcBef>
                <a:spcPts val="0"/>
              </a:spcBef>
              <a:spcAft>
                <a:spcPts val="0"/>
              </a:spcAft>
              <a:buSzPts val="1100"/>
              <a:buChar char="○"/>
            </a:pPr>
            <a:r>
              <a:rPr lang="es"/>
              <a:t>We first find the club and the particular user.</a:t>
            </a:r>
            <a:endParaRPr/>
          </a:p>
          <a:p>
            <a:pPr indent="-298450" lvl="1" marL="914400" rtl="0" algn="l">
              <a:spcBef>
                <a:spcPts val="0"/>
              </a:spcBef>
              <a:spcAft>
                <a:spcPts val="0"/>
              </a:spcAft>
              <a:buSzPts val="1100"/>
              <a:buChar char="○"/>
            </a:pPr>
            <a:r>
              <a:rPr lang="es"/>
              <a:t>We check the users status and swap matched using the update function. </a:t>
            </a:r>
            <a:endParaRPr/>
          </a:p>
          <a:p>
            <a:pPr indent="-298450" lvl="1" marL="914400" rtl="0" algn="l">
              <a:spcBef>
                <a:spcPts val="0"/>
              </a:spcBef>
              <a:spcAft>
                <a:spcPts val="0"/>
              </a:spcAft>
              <a:buSzPts val="1100"/>
              <a:buChar char="○"/>
            </a:pPr>
            <a:r>
              <a:rPr lang="es"/>
              <a:t>We then reload the match and re-render the page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2" name="Shape 1592"/>
        <p:cNvGrpSpPr/>
        <p:nvPr/>
      </p:nvGrpSpPr>
      <p:grpSpPr>
        <a:xfrm>
          <a:off x="0" y="0"/>
          <a:ext cx="0" cy="0"/>
          <a:chOff x="0" y="0"/>
          <a:chExt cx="0" cy="0"/>
        </a:xfrm>
      </p:grpSpPr>
      <p:sp>
        <p:nvSpPr>
          <p:cNvPr id="1593" name="Google Shape;1593;g7935bdc90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4" name="Google Shape;1594;g7935bdc90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t>David</a:t>
            </a:r>
            <a:endParaRPr/>
          </a:p>
          <a:p>
            <a:pPr indent="-298450" lvl="0" marL="457200" rtl="0" algn="l">
              <a:spcBef>
                <a:spcPts val="0"/>
              </a:spcBef>
              <a:spcAft>
                <a:spcPts val="0"/>
              </a:spcAft>
              <a:buSzPts val="1100"/>
              <a:buChar char="●"/>
            </a:pPr>
            <a:r>
              <a:rPr lang="es"/>
              <a:t>This is the controller code</a:t>
            </a:r>
            <a:endParaRPr/>
          </a:p>
          <a:p>
            <a:pPr indent="-298450" lvl="0" marL="457200" rtl="0" algn="l">
              <a:spcBef>
                <a:spcPts val="0"/>
              </a:spcBef>
              <a:spcAft>
                <a:spcPts val="0"/>
              </a:spcAft>
              <a:buSzPts val="1100"/>
              <a:buChar char="●"/>
            </a:pPr>
            <a:r>
              <a:rPr lang="es"/>
              <a:t>First part:</a:t>
            </a:r>
            <a:endParaRPr/>
          </a:p>
          <a:p>
            <a:pPr indent="-298450" lvl="1" marL="914400" rtl="0" algn="l">
              <a:spcBef>
                <a:spcPts val="0"/>
              </a:spcBef>
              <a:spcAft>
                <a:spcPts val="0"/>
              </a:spcAft>
              <a:buSzPts val="1100"/>
              <a:buChar char="○"/>
            </a:pPr>
            <a:r>
              <a:rPr lang="es"/>
              <a:t>Pretty self explanatory, we get the current club by its name which we passed in in the AJAX request</a:t>
            </a:r>
            <a:endParaRPr/>
          </a:p>
          <a:p>
            <a:pPr indent="-298450" lvl="1" marL="914400" rtl="0" algn="l">
              <a:spcBef>
                <a:spcPts val="0"/>
              </a:spcBef>
              <a:spcAft>
                <a:spcPts val="0"/>
              </a:spcAft>
              <a:buSzPts val="1100"/>
              <a:buChar char="○"/>
            </a:pPr>
            <a:r>
              <a:rPr lang="es"/>
              <a:t>Then we created a record and saved it</a:t>
            </a:r>
            <a:endParaRPr/>
          </a:p>
          <a:p>
            <a:pPr indent="-298450" lvl="0" marL="457200" rtl="0" algn="l">
              <a:spcBef>
                <a:spcPts val="0"/>
              </a:spcBef>
              <a:spcAft>
                <a:spcPts val="0"/>
              </a:spcAft>
              <a:buSzPts val="1100"/>
              <a:buChar char="●"/>
            </a:pPr>
            <a:r>
              <a:rPr lang="es"/>
              <a:t>Second part:</a:t>
            </a:r>
            <a:endParaRPr/>
          </a:p>
          <a:p>
            <a:pPr indent="-298450" lvl="1" marL="914400" rtl="0" algn="l">
              <a:spcBef>
                <a:spcPts val="0"/>
              </a:spcBef>
              <a:spcAft>
                <a:spcPts val="0"/>
              </a:spcAft>
              <a:buSzPts val="1100"/>
              <a:buChar char="○"/>
            </a:pPr>
            <a:r>
              <a:rPr lang="es"/>
              <a:t>Grabs potential matches based on choose algorithm</a:t>
            </a:r>
            <a:endParaRPr/>
          </a:p>
          <a:p>
            <a:pPr indent="-298450" lvl="1" marL="914400" rtl="0" algn="l">
              <a:spcBef>
                <a:spcPts val="0"/>
              </a:spcBef>
              <a:spcAft>
                <a:spcPts val="0"/>
              </a:spcAft>
              <a:buSzPts val="1100"/>
              <a:buChar char="○"/>
            </a:pPr>
            <a:r>
              <a:rPr lang="es"/>
              <a:t>Grabs the clubs from the club model where all the club information is stored and pushes each match into the potential matches array for use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9" name="Shape 1609"/>
        <p:cNvGrpSpPr/>
        <p:nvPr/>
      </p:nvGrpSpPr>
      <p:grpSpPr>
        <a:xfrm>
          <a:off x="0" y="0"/>
          <a:ext cx="0" cy="0"/>
          <a:chOff x="0" y="0"/>
          <a:chExt cx="0" cy="0"/>
        </a:xfrm>
      </p:grpSpPr>
      <p:sp>
        <p:nvSpPr>
          <p:cNvPr id="1610" name="Google Shape;1610;g79380ca1e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79380ca1e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Neel</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8" name="Shape 1618"/>
        <p:cNvGrpSpPr/>
        <p:nvPr/>
      </p:nvGrpSpPr>
      <p:grpSpPr>
        <a:xfrm>
          <a:off x="0" y="0"/>
          <a:ext cx="0" cy="0"/>
          <a:chOff x="0" y="0"/>
          <a:chExt cx="0" cy="0"/>
        </a:xfrm>
      </p:grpSpPr>
      <p:sp>
        <p:nvSpPr>
          <p:cNvPr id="1619" name="Google Shape;1619;g79380ca1e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79380ca1e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Neel</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9" name="Shape 1629"/>
        <p:cNvGrpSpPr/>
        <p:nvPr/>
      </p:nvGrpSpPr>
      <p:grpSpPr>
        <a:xfrm>
          <a:off x="0" y="0"/>
          <a:ext cx="0" cy="0"/>
          <a:chOff x="0" y="0"/>
          <a:chExt cx="0" cy="0"/>
        </a:xfrm>
      </p:grpSpPr>
      <p:sp>
        <p:nvSpPr>
          <p:cNvPr id="1630" name="Google Shape;1630;g7935bdc900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1" name="Google Shape;1631;g7935bdc900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Neel</a:t>
            </a:r>
            <a:endParaRPr/>
          </a:p>
          <a:p>
            <a:pPr indent="-298450" lvl="0" marL="457200" rtl="0" algn="l">
              <a:spcBef>
                <a:spcPts val="0"/>
              </a:spcBef>
              <a:spcAft>
                <a:spcPts val="0"/>
              </a:spcAft>
              <a:buSzPts val="1100"/>
              <a:buChar char="●"/>
            </a:pPr>
            <a:r>
              <a:rPr lang="es"/>
              <a:t>Here we see the routes in action. We can match/reject clubs on our match me page, which is then shown to have sent the request, because the results appear on our matches/rejected page.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7" name="Shape 1637"/>
        <p:cNvGrpSpPr/>
        <p:nvPr/>
      </p:nvGrpSpPr>
      <p:grpSpPr>
        <a:xfrm>
          <a:off x="0" y="0"/>
          <a:ext cx="0" cy="0"/>
          <a:chOff x="0" y="0"/>
          <a:chExt cx="0" cy="0"/>
        </a:xfrm>
      </p:grpSpPr>
      <p:sp>
        <p:nvSpPr>
          <p:cNvPr id="1638" name="Google Shape;1638;g792a3bacf1_1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9" name="Google Shape;1639;g792a3bacf1_1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Neel</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9" name="Shape 1659"/>
        <p:cNvGrpSpPr/>
        <p:nvPr/>
      </p:nvGrpSpPr>
      <p:grpSpPr>
        <a:xfrm>
          <a:off x="0" y="0"/>
          <a:ext cx="0" cy="0"/>
          <a:chOff x="0" y="0"/>
          <a:chExt cx="0" cy="0"/>
        </a:xfrm>
      </p:grpSpPr>
      <p:sp>
        <p:nvSpPr>
          <p:cNvPr id="1660" name="Google Shape;1660;g7938c11c65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7938c11c65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4" name="Shape 1664"/>
        <p:cNvGrpSpPr/>
        <p:nvPr/>
      </p:nvGrpSpPr>
      <p:grpSpPr>
        <a:xfrm>
          <a:off x="0" y="0"/>
          <a:ext cx="0" cy="0"/>
          <a:chOff x="0" y="0"/>
          <a:chExt cx="0" cy="0"/>
        </a:xfrm>
      </p:grpSpPr>
      <p:sp>
        <p:nvSpPr>
          <p:cNvPr id="1665" name="Google Shape;1665;g7938c11c65_3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6" name="Google Shape;1666;g7938c11c65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We can expand to finding new classes for students</a:t>
            </a:r>
            <a:endParaRPr/>
          </a:p>
          <a:p>
            <a:pPr indent="0" lvl="0" marL="0" rtl="0" algn="l">
              <a:spcBef>
                <a:spcPts val="0"/>
              </a:spcBef>
              <a:spcAft>
                <a:spcPts val="0"/>
              </a:spcAft>
              <a:buNone/>
            </a:pPr>
            <a:r>
              <a:rPr lang="es"/>
              <a:t>we can add checks to see if users are students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8" name="Shape 1198"/>
        <p:cNvGrpSpPr/>
        <p:nvPr/>
      </p:nvGrpSpPr>
      <p:grpSpPr>
        <a:xfrm>
          <a:off x="0" y="0"/>
          <a:ext cx="0" cy="0"/>
          <a:chOff x="0" y="0"/>
          <a:chExt cx="0" cy="0"/>
        </a:xfrm>
      </p:grpSpPr>
      <p:sp>
        <p:nvSpPr>
          <p:cNvPr id="1199" name="Google Shape;1199;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Leah</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7" name="Shape 1697"/>
        <p:cNvGrpSpPr/>
        <p:nvPr/>
      </p:nvGrpSpPr>
      <p:grpSpPr>
        <a:xfrm>
          <a:off x="0" y="0"/>
          <a:ext cx="0" cy="0"/>
          <a:chOff x="0" y="0"/>
          <a:chExt cx="0" cy="0"/>
        </a:xfrm>
      </p:grpSpPr>
      <p:sp>
        <p:nvSpPr>
          <p:cNvPr id="1698" name="Google Shape;1698;g79380ca1e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9" name="Google Shape;1699;g79380ca1e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2" name="Shape 1702"/>
        <p:cNvGrpSpPr/>
        <p:nvPr/>
      </p:nvGrpSpPr>
      <p:grpSpPr>
        <a:xfrm>
          <a:off x="0" y="0"/>
          <a:ext cx="0" cy="0"/>
          <a:chOff x="0" y="0"/>
          <a:chExt cx="0" cy="0"/>
        </a:xfrm>
      </p:grpSpPr>
      <p:sp>
        <p:nvSpPr>
          <p:cNvPr id="1703" name="Google Shape;1703;g5fb8c01da4_0_8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4" name="Google Shape;1704;g5fb8c01da4_0_8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1" name="Shape 1211"/>
        <p:cNvGrpSpPr/>
        <p:nvPr/>
      </p:nvGrpSpPr>
      <p:grpSpPr>
        <a:xfrm>
          <a:off x="0" y="0"/>
          <a:ext cx="0" cy="0"/>
          <a:chOff x="0" y="0"/>
          <a:chExt cx="0" cy="0"/>
        </a:xfrm>
      </p:grpSpPr>
      <p:sp>
        <p:nvSpPr>
          <p:cNvPr id="1212" name="Google Shape;1212;g79380ca08a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3" name="Google Shape;1213;g79380ca08a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Leah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8" name="Shape 1218"/>
        <p:cNvGrpSpPr/>
        <p:nvPr/>
      </p:nvGrpSpPr>
      <p:grpSpPr>
        <a:xfrm>
          <a:off x="0" y="0"/>
          <a:ext cx="0" cy="0"/>
          <a:chOff x="0" y="0"/>
          <a:chExt cx="0" cy="0"/>
        </a:xfrm>
      </p:grpSpPr>
      <p:sp>
        <p:nvSpPr>
          <p:cNvPr id="1219" name="Google Shape;1219;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 name="Google Shape;1220;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Sharon</a:t>
            </a:r>
            <a:endParaRPr/>
          </a:p>
          <a:p>
            <a:pPr indent="-298450" lvl="0" marL="457200" rtl="0" algn="l">
              <a:spcBef>
                <a:spcPts val="0"/>
              </a:spcBef>
              <a:spcAft>
                <a:spcPts val="0"/>
              </a:spcAft>
              <a:buSzPts val="1100"/>
              <a:buChar char="●"/>
            </a:pPr>
            <a:r>
              <a:rPr lang="es"/>
              <a:t>Here are the frameworks &amp; technologies that we used</a:t>
            </a:r>
            <a:endParaRPr/>
          </a:p>
          <a:p>
            <a:pPr indent="-298450" lvl="1" marL="914400" rtl="0" algn="l">
              <a:spcBef>
                <a:spcPts val="0"/>
              </a:spcBef>
              <a:spcAft>
                <a:spcPts val="0"/>
              </a:spcAft>
              <a:buSzPts val="1100"/>
              <a:buChar char="○"/>
            </a:pPr>
            <a:r>
              <a:rPr lang="es"/>
              <a:t>Main frameworks include Devise, Bootstrap, and jquery/AJAX.</a:t>
            </a:r>
            <a:endParaRPr/>
          </a:p>
          <a:p>
            <a:pPr indent="-298450" lvl="1" marL="914400" rtl="0" algn="l">
              <a:spcBef>
                <a:spcPts val="0"/>
              </a:spcBef>
              <a:spcAft>
                <a:spcPts val="0"/>
              </a:spcAft>
              <a:buSzPts val="1100"/>
              <a:buChar char="○"/>
            </a:pPr>
            <a:r>
              <a:rPr lang="es"/>
              <a:t>We also had some additional frameworks as well and those include chartkick, groupdate, and Disqus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9" name="Shape 1239"/>
        <p:cNvGrpSpPr/>
        <p:nvPr/>
      </p:nvGrpSpPr>
      <p:grpSpPr>
        <a:xfrm>
          <a:off x="0" y="0"/>
          <a:ext cx="0" cy="0"/>
          <a:chOff x="0" y="0"/>
          <a:chExt cx="0" cy="0"/>
        </a:xfrm>
      </p:grpSpPr>
      <p:sp>
        <p:nvSpPr>
          <p:cNvPr id="1240" name="Google Shape;1240;g5d564c3ce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5d564c3ce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Sharon</a:t>
            </a:r>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3" name="Shape 1273"/>
        <p:cNvGrpSpPr/>
        <p:nvPr/>
      </p:nvGrpSpPr>
      <p:grpSpPr>
        <a:xfrm>
          <a:off x="0" y="0"/>
          <a:ext cx="0" cy="0"/>
          <a:chOff x="0" y="0"/>
          <a:chExt cx="0" cy="0"/>
        </a:xfrm>
      </p:grpSpPr>
      <p:sp>
        <p:nvSpPr>
          <p:cNvPr id="1274" name="Google Shape;1274;g792a3bacf1_1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792a3bacf1_1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Sharon</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3" name="Shape 1283"/>
        <p:cNvGrpSpPr/>
        <p:nvPr/>
      </p:nvGrpSpPr>
      <p:grpSpPr>
        <a:xfrm>
          <a:off x="0" y="0"/>
          <a:ext cx="0" cy="0"/>
          <a:chOff x="0" y="0"/>
          <a:chExt cx="0" cy="0"/>
        </a:xfrm>
      </p:grpSpPr>
      <p:sp>
        <p:nvSpPr>
          <p:cNvPr id="1284" name="Google Shape;1284;g792a3bacf1_7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 name="Google Shape;1285;g792a3bacf1_7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Sharon</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4" name="Shape 1314"/>
        <p:cNvGrpSpPr/>
        <p:nvPr/>
      </p:nvGrpSpPr>
      <p:grpSpPr>
        <a:xfrm>
          <a:off x="0" y="0"/>
          <a:ext cx="0" cy="0"/>
          <a:chOff x="0" y="0"/>
          <a:chExt cx="0" cy="0"/>
        </a:xfrm>
      </p:grpSpPr>
      <p:sp>
        <p:nvSpPr>
          <p:cNvPr id="1315" name="Google Shape;1315;g792a3bacf1_4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 name="Google Shape;1316;g792a3bacf1_4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t>Sharon</a:t>
            </a:r>
            <a:endParaRPr/>
          </a:p>
          <a:p>
            <a:pPr indent="-298450" lvl="0" marL="457200" rtl="0" algn="l">
              <a:spcBef>
                <a:spcPts val="0"/>
              </a:spcBef>
              <a:spcAft>
                <a:spcPts val="0"/>
              </a:spcAft>
              <a:buSzPts val="1100"/>
              <a:buChar char="●"/>
            </a:pPr>
            <a:r>
              <a:rPr lang="es"/>
              <a:t>We used AJAX and JQUERY for two main reasons</a:t>
            </a:r>
            <a:endParaRPr/>
          </a:p>
          <a:p>
            <a:pPr indent="-298450" lvl="1" marL="914400" rtl="0" algn="l">
              <a:spcBef>
                <a:spcPts val="0"/>
              </a:spcBef>
              <a:spcAft>
                <a:spcPts val="0"/>
              </a:spcAft>
              <a:buSzPts val="1100"/>
              <a:buChar char="○"/>
            </a:pPr>
            <a:r>
              <a:rPr lang="es"/>
              <a:t>First being requests</a:t>
            </a:r>
            <a:endParaRPr/>
          </a:p>
          <a:p>
            <a:pPr indent="-298450" lvl="1" marL="914400" rtl="0" algn="l">
              <a:spcBef>
                <a:spcPts val="0"/>
              </a:spcBef>
              <a:spcAft>
                <a:spcPts val="0"/>
              </a:spcAft>
              <a:buSzPts val="1100"/>
              <a:buChar char="○"/>
            </a:pPr>
            <a:r>
              <a:rPr lang="es"/>
              <a:t>second being HTML manipulation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48FFD5"/>
              </a:buClr>
              <a:buSzPts val="3000"/>
              <a:buFont typeface="Roboto Black"/>
              <a:buNone/>
              <a:defRPr b="0" sz="300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SOURCES">
  <p:cSld name="TITLE_1_1_2_1_1_1">
    <p:bg>
      <p:bgPr>
        <a:solidFill>
          <a:srgbClr val="48FFD5"/>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bg>
      <p:bgPr>
        <a:solidFill>
          <a:srgbClr val="FFFFFF"/>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100" name="Shape 1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Font typeface="Roboto Black"/>
              <a:buNone/>
              <a:defRPr b="0" sz="36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1100"/>
              <a:buFont typeface="Roboto Black"/>
              <a:buNone/>
              <a:defRPr b="0" sz="1100">
                <a:solidFill>
                  <a:srgbClr val="48FFD5"/>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5200"/>
              <a:buNone/>
              <a:defRPr sz="5200">
                <a:solidFill>
                  <a:srgbClr val="FFFFFF"/>
                </a:solidFill>
              </a:defRPr>
            </a:lvl2pPr>
            <a:lvl3pPr lvl="2" rtl="0" algn="r">
              <a:spcBef>
                <a:spcPts val="0"/>
              </a:spcBef>
              <a:spcAft>
                <a:spcPts val="0"/>
              </a:spcAft>
              <a:buClr>
                <a:srgbClr val="FFFFFF"/>
              </a:buClr>
              <a:buSzPts val="5200"/>
              <a:buNone/>
              <a:defRPr sz="5200">
                <a:solidFill>
                  <a:srgbClr val="FFFFFF"/>
                </a:solidFill>
              </a:defRPr>
            </a:lvl3pPr>
            <a:lvl4pPr lvl="3" rtl="0" algn="r">
              <a:spcBef>
                <a:spcPts val="0"/>
              </a:spcBef>
              <a:spcAft>
                <a:spcPts val="0"/>
              </a:spcAft>
              <a:buClr>
                <a:srgbClr val="FFFFFF"/>
              </a:buClr>
              <a:buSzPts val="5200"/>
              <a:buNone/>
              <a:defRPr sz="5200">
                <a:solidFill>
                  <a:srgbClr val="FFFFFF"/>
                </a:solidFill>
              </a:defRPr>
            </a:lvl4pPr>
            <a:lvl5pPr lvl="4" rtl="0" algn="r">
              <a:spcBef>
                <a:spcPts val="0"/>
              </a:spcBef>
              <a:spcAft>
                <a:spcPts val="0"/>
              </a:spcAft>
              <a:buClr>
                <a:srgbClr val="FFFFFF"/>
              </a:buClr>
              <a:buSzPts val="5200"/>
              <a:buNone/>
              <a:defRPr sz="5200">
                <a:solidFill>
                  <a:srgbClr val="FFFFFF"/>
                </a:solidFill>
              </a:defRPr>
            </a:lvl5pPr>
            <a:lvl6pPr lvl="5" rtl="0" algn="r">
              <a:spcBef>
                <a:spcPts val="0"/>
              </a:spcBef>
              <a:spcAft>
                <a:spcPts val="0"/>
              </a:spcAft>
              <a:buClr>
                <a:srgbClr val="FFFFFF"/>
              </a:buClr>
              <a:buSzPts val="5200"/>
              <a:buNone/>
              <a:defRPr sz="5200">
                <a:solidFill>
                  <a:srgbClr val="FFFFFF"/>
                </a:solidFill>
              </a:defRPr>
            </a:lvl6pPr>
            <a:lvl7pPr lvl="6" rtl="0" algn="r">
              <a:spcBef>
                <a:spcPts val="0"/>
              </a:spcBef>
              <a:spcAft>
                <a:spcPts val="0"/>
              </a:spcAft>
              <a:buClr>
                <a:srgbClr val="FFFFFF"/>
              </a:buClr>
              <a:buSzPts val="5200"/>
              <a:buNone/>
              <a:defRPr sz="5200">
                <a:solidFill>
                  <a:srgbClr val="FFFFFF"/>
                </a:solidFill>
              </a:defRPr>
            </a:lvl7pPr>
            <a:lvl8pPr lvl="7" rtl="0" algn="r">
              <a:spcBef>
                <a:spcPts val="0"/>
              </a:spcBef>
              <a:spcAft>
                <a:spcPts val="0"/>
              </a:spcAft>
              <a:buClr>
                <a:srgbClr val="FFFFFF"/>
              </a:buClr>
              <a:buSzPts val="5200"/>
              <a:buNone/>
              <a:defRPr sz="5200">
                <a:solidFill>
                  <a:srgbClr val="FFFFFF"/>
                </a:solidFill>
              </a:defRPr>
            </a:lvl8pPr>
            <a:lvl9pPr lvl="8" rtl="0" algn="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gradFill>
          <a:gsLst>
            <a:gs pos="0">
              <a:srgbClr val="052643"/>
            </a:gs>
            <a:gs pos="100000">
              <a:srgbClr val="041523"/>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indent="-317500" lvl="1" marL="914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indent="-317500" lvl="2" marL="1371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indent="-317500" lvl="3" marL="18288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indent="-317500" lvl="4" marL="22860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indent="-317500" lvl="5" marL="27432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indent="-317500" lvl="6" marL="3200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indent="-317500" lvl="7" marL="3657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indent="-317500" lvl="8" marL="41148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mc:Choice Requires="p14">
      <p:transition spd="slow" p14:dur="10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E2A47"/>
        </a:soli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9" name="Google Shape;99;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mc:AlternateContent>
    <mc:Choice Requires="p14">
      <p:transition spd="slow" p14:dur="10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3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3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28.png"/><Relationship Id="rId5" Type="http://schemas.openxmlformats.org/officeDocument/2006/relationships/image" Target="../media/image31.png"/><Relationship Id="rId6" Type="http://schemas.openxmlformats.org/officeDocument/2006/relationships/image" Target="../media/image22.png"/><Relationship Id="rId7" Type="http://schemas.openxmlformats.org/officeDocument/2006/relationships/image" Target="../media/image12.png"/><Relationship Id="rId8"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2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3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19.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hyperlink" Target="http://drive.google.com/file/d/17GlWx2f_awkWG9QDE8oUv3jFCaUXU1l4/view" TargetMode="Externa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1.png"/><Relationship Id="rId4" Type="http://schemas.openxmlformats.org/officeDocument/2006/relationships/image" Target="../media/image23.png"/><Relationship Id="rId5"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 Id="rId3" Type="http://schemas.openxmlformats.org/officeDocument/2006/relationships/hyperlink" Target="http://bit.ly/2X9RQ9U" TargetMode="Externa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6.png"/><Relationship Id="rId4" Type="http://schemas.openxmlformats.org/officeDocument/2006/relationships/image" Target="../media/image37.png"/><Relationship Id="rId5" Type="http://schemas.openxmlformats.org/officeDocument/2006/relationships/image" Target="../media/image35.png"/><Relationship Id="rId6" Type="http://schemas.openxmlformats.org/officeDocument/2006/relationships/image" Target="../media/image24.png"/><Relationship Id="rId7"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20"/>
          <p:cNvSpPr txBox="1"/>
          <p:nvPr>
            <p:ph type="ctrTitle"/>
          </p:nvPr>
        </p:nvSpPr>
        <p:spPr>
          <a:xfrm rot="208393">
            <a:off x="5385693" y="3518706"/>
            <a:ext cx="3129648" cy="606524"/>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HUBBUB</a:t>
            </a:r>
            <a:endParaRPr/>
          </a:p>
        </p:txBody>
      </p:sp>
      <p:sp>
        <p:nvSpPr>
          <p:cNvPr id="106" name="Google Shape;106;p20"/>
          <p:cNvSpPr txBox="1"/>
          <p:nvPr>
            <p:ph idx="1" type="subTitle"/>
          </p:nvPr>
        </p:nvSpPr>
        <p:spPr>
          <a:xfrm>
            <a:off x="4459275" y="4334338"/>
            <a:ext cx="44337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Error 403: Sleep Forbidden</a:t>
            </a:r>
            <a:endParaRPr/>
          </a:p>
          <a:p>
            <a:pPr indent="0" lvl="0" marL="0" rtl="0" algn="r">
              <a:spcBef>
                <a:spcPts val="0"/>
              </a:spcBef>
              <a:spcAft>
                <a:spcPts val="0"/>
              </a:spcAft>
              <a:buNone/>
            </a:pPr>
            <a:r>
              <a:t/>
            </a:r>
            <a:endParaRPr/>
          </a:p>
          <a:p>
            <a:pPr indent="0" lvl="0" marL="0" rtl="0" algn="r">
              <a:spcBef>
                <a:spcPts val="0"/>
              </a:spcBef>
              <a:spcAft>
                <a:spcPts val="0"/>
              </a:spcAft>
              <a:buNone/>
            </a:pPr>
            <a:r>
              <a:rPr lang="es" sz="1000"/>
              <a:t>Sharon Qiu, David Wing, Neel Mansukhani, Leah Gillespie, Sri Ramya Dandu</a:t>
            </a:r>
            <a:endParaRPr sz="1000"/>
          </a:p>
        </p:txBody>
      </p:sp>
      <p:sp>
        <p:nvSpPr>
          <p:cNvPr id="107" name="Google Shape;107;p20"/>
          <p:cNvSpPr/>
          <p:nvPr/>
        </p:nvSpPr>
        <p:spPr>
          <a:xfrm>
            <a:off x="2535757" y="4488644"/>
            <a:ext cx="816022" cy="427879"/>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a:off x="3767397" y="1215078"/>
            <a:ext cx="406499" cy="12724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p:nvPr/>
        </p:nvSpPr>
        <p:spPr>
          <a:xfrm>
            <a:off x="3856034" y="1342660"/>
            <a:ext cx="229224" cy="91349"/>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0"/>
          <p:cNvSpPr/>
          <p:nvPr/>
        </p:nvSpPr>
        <p:spPr>
          <a:xfrm>
            <a:off x="3921733" y="1459947"/>
            <a:ext cx="114624" cy="98403"/>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3675712" y="1082122"/>
            <a:ext cx="589869" cy="16391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a:off x="70919" y="902208"/>
            <a:ext cx="3448945" cy="3969997"/>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p:nvPr/>
        </p:nvSpPr>
        <p:spPr>
          <a:xfrm>
            <a:off x="333760" y="2657970"/>
            <a:ext cx="938276" cy="936765"/>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0"/>
          <p:cNvSpPr/>
          <p:nvPr/>
        </p:nvSpPr>
        <p:spPr>
          <a:xfrm>
            <a:off x="1952007" y="2725228"/>
            <a:ext cx="24" cy="24"/>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p:nvPr/>
        </p:nvSpPr>
        <p:spPr>
          <a:xfrm>
            <a:off x="1328545" y="2553759"/>
            <a:ext cx="669341" cy="660798"/>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a:off x="2291248" y="1967274"/>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a:off x="2291248" y="2098694"/>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2291248" y="2230115"/>
            <a:ext cx="987178" cy="38224"/>
          </a:xfrm>
          <a:custGeom>
            <a:rect b="b" l="l" r="r" t="t"/>
            <a:pathLst>
              <a:path extrusionOk="0" h="1593" w="41141">
                <a:moveTo>
                  <a:pt x="1" y="0"/>
                </a:moveTo>
                <a:lnTo>
                  <a:pt x="1" y="1593"/>
                </a:lnTo>
                <a:lnTo>
                  <a:pt x="41140" y="1593"/>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a:off x="2291248" y="2494468"/>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2291248" y="2625888"/>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a:off x="2291248" y="2888730"/>
            <a:ext cx="987178" cy="38224"/>
          </a:xfrm>
          <a:custGeom>
            <a:rect b="b" l="l" r="r" t="t"/>
            <a:pathLst>
              <a:path extrusionOk="0" h="1593" w="41141">
                <a:moveTo>
                  <a:pt x="1" y="0"/>
                </a:moveTo>
                <a:lnTo>
                  <a:pt x="1" y="1592"/>
                </a:lnTo>
                <a:lnTo>
                  <a:pt x="41140" y="1592"/>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a:off x="2291248" y="3020150"/>
            <a:ext cx="987178" cy="38224"/>
          </a:xfrm>
          <a:custGeom>
            <a:rect b="b" l="l" r="r" t="t"/>
            <a:pathLst>
              <a:path extrusionOk="0" h="1593" w="41141">
                <a:moveTo>
                  <a:pt x="1" y="0"/>
                </a:moveTo>
                <a:lnTo>
                  <a:pt x="1" y="1592"/>
                </a:lnTo>
                <a:lnTo>
                  <a:pt x="41140" y="1592"/>
                </a:lnTo>
                <a:lnTo>
                  <a:pt x="4114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a:off x="2291248" y="3282968"/>
            <a:ext cx="987178" cy="38224"/>
          </a:xfrm>
          <a:custGeom>
            <a:rect b="b" l="l" r="r" t="t"/>
            <a:pathLst>
              <a:path extrusionOk="0" h="1593" w="41141">
                <a:moveTo>
                  <a:pt x="1" y="1"/>
                </a:moveTo>
                <a:lnTo>
                  <a:pt x="1" y="1593"/>
                </a:lnTo>
                <a:lnTo>
                  <a:pt x="41140" y="1593"/>
                </a:lnTo>
                <a:lnTo>
                  <a:pt x="4114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a:off x="355164" y="1967274"/>
            <a:ext cx="1705373" cy="38224"/>
          </a:xfrm>
          <a:custGeom>
            <a:rect b="b" l="l" r="r" t="t"/>
            <a:pathLst>
              <a:path extrusionOk="0" h="1593" w="71072">
                <a:moveTo>
                  <a:pt x="0" y="1"/>
                </a:moveTo>
                <a:lnTo>
                  <a:pt x="0" y="1593"/>
                </a:lnTo>
                <a:lnTo>
                  <a:pt x="71071" y="1593"/>
                </a:lnTo>
                <a:lnTo>
                  <a:pt x="710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a:off x="355164" y="2098694"/>
            <a:ext cx="1705373" cy="38224"/>
          </a:xfrm>
          <a:custGeom>
            <a:rect b="b" l="l" r="r" t="t"/>
            <a:pathLst>
              <a:path extrusionOk="0" h="1593" w="71072">
                <a:moveTo>
                  <a:pt x="0" y="1"/>
                </a:moveTo>
                <a:lnTo>
                  <a:pt x="0" y="1593"/>
                </a:lnTo>
                <a:lnTo>
                  <a:pt x="71071" y="1593"/>
                </a:lnTo>
                <a:lnTo>
                  <a:pt x="7107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a:off x="355164" y="2363047"/>
            <a:ext cx="1147609" cy="38248"/>
          </a:xfrm>
          <a:custGeom>
            <a:rect b="b" l="l" r="r" t="t"/>
            <a:pathLst>
              <a:path extrusionOk="0" h="1594" w="47827">
                <a:moveTo>
                  <a:pt x="0" y="1"/>
                </a:moveTo>
                <a:lnTo>
                  <a:pt x="0" y="1593"/>
                </a:lnTo>
                <a:lnTo>
                  <a:pt x="47827" y="1593"/>
                </a:lnTo>
                <a:lnTo>
                  <a:pt x="478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a:off x="2405849" y="1701385"/>
            <a:ext cx="701422" cy="114648"/>
          </a:xfrm>
          <a:custGeom>
            <a:rect b="b" l="l" r="r" t="t"/>
            <a:pathLst>
              <a:path extrusionOk="0" h="4778" w="29232">
                <a:moveTo>
                  <a:pt x="1" y="1"/>
                </a:moveTo>
                <a:lnTo>
                  <a:pt x="1" y="4777"/>
                </a:lnTo>
                <a:lnTo>
                  <a:pt x="29232" y="4777"/>
                </a:lnTo>
                <a:lnTo>
                  <a:pt x="29232"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a:off x="857907" y="1701385"/>
            <a:ext cx="699886" cy="114648"/>
          </a:xfrm>
          <a:custGeom>
            <a:rect b="b" l="l" r="r" t="t"/>
            <a:pathLst>
              <a:path extrusionOk="0" h="4778" w="29168">
                <a:moveTo>
                  <a:pt x="0" y="1"/>
                </a:moveTo>
                <a:lnTo>
                  <a:pt x="0" y="4777"/>
                </a:lnTo>
                <a:lnTo>
                  <a:pt x="29167" y="4777"/>
                </a:lnTo>
                <a:lnTo>
                  <a:pt x="291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a:off x="321523" y="394881"/>
            <a:ext cx="1228616" cy="426343"/>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a:off x="2902497" y="99575"/>
            <a:ext cx="1101778" cy="368659"/>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a:off x="2682439" y="1418388"/>
            <a:ext cx="233831" cy="200502"/>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a:off x="3635976" y="2473808"/>
            <a:ext cx="189513" cy="161270"/>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a:off x="1039741" y="4509280"/>
            <a:ext cx="189513" cy="162758"/>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4207489" y="755070"/>
            <a:ext cx="187977" cy="162422"/>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1518034" y="4212030"/>
            <a:ext cx="276182" cy="199518"/>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3741436" y="1633382"/>
            <a:ext cx="932182" cy="716707"/>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a:off x="3625274" y="2971248"/>
            <a:ext cx="236879" cy="1473101"/>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p:nvPr/>
        </p:nvSpPr>
        <p:spPr>
          <a:xfrm>
            <a:off x="4056681" y="2919947"/>
            <a:ext cx="126382" cy="71193"/>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p:nvPr/>
        </p:nvSpPr>
        <p:spPr>
          <a:xfrm>
            <a:off x="4503947" y="3632911"/>
            <a:ext cx="151288" cy="169645"/>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4199835" y="2990972"/>
            <a:ext cx="301065" cy="314934"/>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3655844" y="2801628"/>
            <a:ext cx="234863" cy="15128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4537660" y="3481406"/>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3920197" y="2875820"/>
            <a:ext cx="116160" cy="57252"/>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4488423" y="3335613"/>
            <a:ext cx="73593" cy="110881"/>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87740" y="4890537"/>
            <a:ext cx="227713" cy="15128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1628051" y="1643317"/>
            <a:ext cx="230784" cy="230784"/>
          </a:xfrm>
          <a:custGeom>
            <a:rect b="b" l="l" r="r" t="t"/>
            <a:pathLst>
              <a:path extrusionOk="0" h="9618" w="9618">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2453839" y="436529"/>
            <a:ext cx="230760" cy="230784"/>
          </a:xfrm>
          <a:custGeom>
            <a:rect b="b" l="l" r="r" t="t"/>
            <a:pathLst>
              <a:path extrusionOk="0" h="9618" w="9617">
                <a:moveTo>
                  <a:pt x="1" y="1"/>
                </a:moveTo>
                <a:lnTo>
                  <a:pt x="1" y="9617"/>
                </a:lnTo>
                <a:lnTo>
                  <a:pt x="9617" y="9617"/>
                </a:lnTo>
                <a:lnTo>
                  <a:pt x="9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3260071" y="588929"/>
            <a:ext cx="230760" cy="230784"/>
          </a:xfrm>
          <a:custGeom>
            <a:rect b="b" l="l" r="r" t="t"/>
            <a:pathLst>
              <a:path extrusionOk="0" h="9618" w="9617">
                <a:moveTo>
                  <a:pt x="0" y="1"/>
                </a:moveTo>
                <a:lnTo>
                  <a:pt x="0"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36556" y="4086734"/>
            <a:ext cx="453865" cy="58375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129014" y="4184738"/>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129014" y="4258090"/>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129014" y="4331419"/>
            <a:ext cx="212428" cy="38248"/>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4256391" y="2384451"/>
            <a:ext cx="385096" cy="427903"/>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1646405" y="266498"/>
            <a:ext cx="504279" cy="431958"/>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1794225" y="362741"/>
            <a:ext cx="97804" cy="226177"/>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4233452" y="266508"/>
            <a:ext cx="143682" cy="145194"/>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466693" y="1435496"/>
            <a:ext cx="165062" cy="166597"/>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1146711" y="1453829"/>
            <a:ext cx="1453233" cy="129933"/>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125943" y="50290"/>
            <a:ext cx="2017116" cy="59140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3742946" y="532397"/>
            <a:ext cx="809903" cy="1066626"/>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3506091" y="4536010"/>
            <a:ext cx="1005510" cy="152824"/>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465637" y="4665895"/>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3985919" y="3380771"/>
            <a:ext cx="169645" cy="43706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4172336" y="3379235"/>
            <a:ext cx="171180" cy="43860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4076068" y="3467873"/>
            <a:ext cx="177275" cy="111577"/>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4164706" y="3617626"/>
            <a:ext cx="24" cy="24"/>
          </a:xfrm>
          <a:custGeom>
            <a:rect b="b" l="l" r="r" t="t"/>
            <a:pathLst>
              <a:path extrusionOk="0" h="1" w="1">
                <a:moveTo>
                  <a:pt x="0" y="0"/>
                </a:moveTo>
                <a:lnTo>
                  <a:pt x="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3947719" y="3330334"/>
            <a:ext cx="429415" cy="38224"/>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3947719" y="3830030"/>
            <a:ext cx="429415" cy="38224"/>
          </a:xfrm>
          <a:custGeom>
            <a:rect b="b" l="l" r="r" t="t"/>
            <a:pathLst>
              <a:path extrusionOk="0" h="1593" w="17896">
                <a:moveTo>
                  <a:pt x="0" y="1"/>
                </a:moveTo>
                <a:lnTo>
                  <a:pt x="0" y="1593"/>
                </a:lnTo>
                <a:lnTo>
                  <a:pt x="17895" y="1593"/>
                </a:lnTo>
                <a:lnTo>
                  <a:pt x="1789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4503960" y="4144047"/>
            <a:ext cx="88638" cy="17118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4610906" y="4140999"/>
            <a:ext cx="142146" cy="175763"/>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3914128" y="1807585"/>
            <a:ext cx="131445" cy="169645"/>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4062345" y="1807585"/>
            <a:ext cx="134492" cy="169645"/>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4198349" y="1807585"/>
            <a:ext cx="224665" cy="169645"/>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4439787" y="1807585"/>
            <a:ext cx="97828" cy="169645"/>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569109" y="4536011"/>
            <a:ext cx="155896" cy="203262"/>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749432" y="4436672"/>
            <a:ext cx="198679" cy="365252"/>
          </a:xfrm>
          <a:custGeom>
            <a:rect b="b" l="l" r="r" t="t"/>
            <a:pathLst>
              <a:path extrusionOk="0" h="15222" w="8280">
                <a:moveTo>
                  <a:pt x="6114" y="1"/>
                </a:moveTo>
                <a:lnTo>
                  <a:pt x="0" y="15221"/>
                </a:lnTo>
                <a:lnTo>
                  <a:pt x="2165" y="15221"/>
                </a:lnTo>
                <a:lnTo>
                  <a:pt x="827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a:off x="4098989" y="4086729"/>
            <a:ext cx="230760" cy="230784"/>
          </a:xfrm>
          <a:custGeom>
            <a:rect b="b" l="l" r="r" t="t"/>
            <a:pathLst>
              <a:path extrusionOk="0" h="9618" w="9617">
                <a:moveTo>
                  <a:pt x="1" y="1"/>
                </a:moveTo>
                <a:lnTo>
                  <a:pt x="1" y="9617"/>
                </a:lnTo>
                <a:lnTo>
                  <a:pt x="9617" y="9617"/>
                </a:lnTo>
                <a:lnTo>
                  <a:pt x="961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 name="Google Shape;178;p20"/>
          <p:cNvGrpSpPr/>
          <p:nvPr/>
        </p:nvGrpSpPr>
        <p:grpSpPr>
          <a:xfrm>
            <a:off x="5237366" y="975898"/>
            <a:ext cx="3444009" cy="1912826"/>
            <a:chOff x="2529950" y="4155175"/>
            <a:chExt cx="1137425" cy="690975"/>
          </a:xfrm>
        </p:grpSpPr>
        <p:sp>
          <p:nvSpPr>
            <p:cNvPr id="179" name="Google Shape;179;p20"/>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0"/>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0"/>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0"/>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0"/>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0"/>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0"/>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0"/>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0"/>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0"/>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0"/>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0"/>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0"/>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0"/>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0"/>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0"/>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0"/>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0"/>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0"/>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0"/>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0"/>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0"/>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0"/>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0"/>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0"/>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0"/>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0"/>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0"/>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0"/>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0"/>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0"/>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0"/>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0"/>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0"/>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0"/>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0"/>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0"/>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0"/>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0"/>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0"/>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0"/>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0"/>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0"/>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0"/>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0"/>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0"/>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0"/>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0"/>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0"/>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0"/>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0"/>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0"/>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0"/>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0"/>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0"/>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0"/>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0"/>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0"/>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0"/>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0"/>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0"/>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0"/>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0"/>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0"/>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0"/>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0"/>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0"/>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0"/>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0"/>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0"/>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0"/>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0"/>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0"/>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0"/>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0"/>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0"/>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0"/>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0"/>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0"/>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0"/>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0"/>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0"/>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0"/>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0"/>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0"/>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0"/>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0"/>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0"/>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0"/>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0"/>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0"/>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0"/>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0"/>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0"/>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0"/>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0"/>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0"/>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0"/>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0"/>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0"/>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0"/>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0"/>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0"/>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0"/>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0"/>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0"/>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0"/>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0"/>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0"/>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0"/>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0"/>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0"/>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0"/>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0"/>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0"/>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0"/>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0"/>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0"/>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0"/>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0"/>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0"/>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0"/>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0"/>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0"/>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0"/>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0"/>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0"/>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0"/>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0"/>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0"/>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0"/>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0"/>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0"/>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0"/>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0"/>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0"/>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0"/>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0"/>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0"/>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0"/>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0"/>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0"/>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0"/>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0"/>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0"/>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0"/>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0"/>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0"/>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0"/>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0"/>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0"/>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0"/>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0"/>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0"/>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0"/>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0"/>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0"/>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0"/>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0"/>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0"/>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0"/>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0"/>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0"/>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0"/>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0"/>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0"/>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0"/>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0"/>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0"/>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0"/>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0"/>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0"/>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0"/>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0"/>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0"/>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0"/>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0"/>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0"/>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0"/>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0"/>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0"/>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0"/>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0"/>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0"/>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0"/>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0"/>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0"/>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0"/>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0"/>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0"/>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0"/>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0"/>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0"/>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0"/>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0"/>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0"/>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0"/>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0"/>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0"/>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0"/>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0"/>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0"/>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0"/>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0"/>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0"/>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0"/>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0"/>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0"/>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0"/>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0"/>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0"/>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0"/>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0"/>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0"/>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0"/>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0"/>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0"/>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0"/>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0"/>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0"/>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0"/>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0"/>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0"/>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0"/>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0"/>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0"/>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0"/>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0"/>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0"/>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0"/>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0"/>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0"/>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0"/>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0"/>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0"/>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0"/>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0"/>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0"/>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0"/>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0"/>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0"/>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0"/>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0"/>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0"/>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0"/>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0"/>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0"/>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0"/>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0"/>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0"/>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0"/>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0"/>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0"/>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0"/>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0"/>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0"/>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0"/>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0"/>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0"/>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0"/>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0"/>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0"/>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0"/>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0"/>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0"/>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0"/>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0"/>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0"/>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0"/>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0"/>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0"/>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0"/>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0"/>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0"/>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0"/>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0"/>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0"/>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0"/>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0"/>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0"/>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0"/>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0"/>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0"/>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0"/>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0"/>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0"/>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0"/>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0"/>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0"/>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0"/>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0"/>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0"/>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0"/>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0"/>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0"/>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0"/>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0"/>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0"/>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0"/>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0"/>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0"/>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0"/>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0"/>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0"/>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0"/>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0"/>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0"/>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0"/>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0"/>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0"/>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0"/>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0"/>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0"/>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0"/>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0"/>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0"/>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0"/>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0"/>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0"/>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0"/>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0"/>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0"/>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0"/>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0"/>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0"/>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0"/>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0"/>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0"/>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0"/>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0"/>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0"/>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0"/>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0"/>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0"/>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0"/>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0"/>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0"/>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0"/>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0"/>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0"/>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0"/>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0"/>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0"/>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0"/>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0"/>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0"/>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0"/>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0"/>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0"/>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0"/>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0"/>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0"/>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0"/>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0"/>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0"/>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0"/>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0"/>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0"/>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0"/>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0"/>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0"/>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0"/>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0"/>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0"/>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0"/>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0"/>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0"/>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0"/>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0"/>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0"/>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0"/>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0"/>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0"/>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0"/>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0"/>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0"/>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0"/>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0"/>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0"/>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0"/>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0"/>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0"/>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0"/>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0"/>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0"/>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0"/>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0"/>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0"/>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0"/>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0"/>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0"/>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0"/>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0"/>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0"/>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0"/>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0"/>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0"/>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0"/>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0"/>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0"/>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0"/>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0"/>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0"/>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0"/>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0"/>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0"/>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0"/>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0"/>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0"/>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0"/>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0"/>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0"/>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0"/>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0"/>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0"/>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0"/>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0"/>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0"/>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0"/>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0"/>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0"/>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0"/>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0"/>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0"/>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0"/>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0"/>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0"/>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0"/>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0"/>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0"/>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0"/>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0"/>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0"/>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0"/>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0"/>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0"/>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0"/>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0"/>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0"/>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0"/>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0"/>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0"/>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0"/>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0"/>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0"/>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0"/>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0"/>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0"/>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0"/>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0"/>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0"/>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0"/>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0"/>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0"/>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0"/>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0"/>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0"/>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0"/>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0"/>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0"/>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0"/>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0"/>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0"/>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0"/>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0"/>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0"/>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0"/>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0"/>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0"/>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0"/>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0"/>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0"/>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0"/>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0"/>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0"/>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0"/>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0"/>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0"/>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0"/>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0"/>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0"/>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0"/>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0"/>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0"/>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0"/>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0"/>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0"/>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0"/>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0"/>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0"/>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0"/>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0"/>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0"/>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0"/>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0"/>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0"/>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0"/>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0"/>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0"/>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0"/>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0"/>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0"/>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0"/>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0"/>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0"/>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0"/>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0"/>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0"/>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0"/>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0"/>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0"/>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0"/>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0"/>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0"/>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0"/>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0"/>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0"/>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0"/>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0"/>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0"/>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0"/>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0"/>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0"/>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0"/>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0"/>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0"/>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0"/>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0"/>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0"/>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0"/>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0"/>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0"/>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0"/>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0"/>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0"/>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0"/>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0"/>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0"/>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0"/>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0"/>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0"/>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0"/>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0"/>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0"/>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0"/>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0"/>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0"/>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0"/>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0"/>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0"/>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0"/>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0"/>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0"/>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0"/>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0"/>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0"/>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0"/>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0"/>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0"/>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0"/>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0"/>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0"/>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0"/>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0"/>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0"/>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0"/>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0"/>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0"/>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0"/>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0"/>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0"/>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0"/>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0"/>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0"/>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0"/>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0"/>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0"/>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0"/>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0"/>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0"/>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0"/>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0"/>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0"/>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0"/>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0"/>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0"/>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0"/>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0"/>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0"/>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0"/>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0"/>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0"/>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0"/>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0"/>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0"/>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0"/>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0"/>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0"/>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0"/>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0"/>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0"/>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0"/>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0"/>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0"/>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0"/>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0"/>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0"/>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0"/>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0"/>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0"/>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0"/>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0"/>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0"/>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0"/>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0"/>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0"/>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0"/>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0"/>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0"/>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0"/>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0"/>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0"/>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0"/>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0"/>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0"/>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0"/>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0"/>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0"/>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0"/>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0"/>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0"/>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0"/>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0"/>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0"/>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0"/>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0"/>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0"/>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0"/>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0"/>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0"/>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0"/>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0"/>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0"/>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0"/>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0"/>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0"/>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0"/>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0"/>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0"/>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0"/>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0"/>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0"/>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0"/>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0"/>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0"/>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0"/>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0"/>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0"/>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0"/>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0"/>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0"/>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0"/>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0"/>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0"/>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0"/>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0"/>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0"/>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0"/>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0"/>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0"/>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0"/>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0"/>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0"/>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0"/>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0"/>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0"/>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0"/>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0"/>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0"/>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0"/>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0"/>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0"/>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0"/>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0"/>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0"/>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0"/>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0"/>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0"/>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0"/>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0"/>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0"/>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0"/>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0"/>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0"/>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0"/>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0"/>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0"/>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0"/>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0"/>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0"/>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0"/>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0"/>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0"/>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0"/>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0"/>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0"/>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0"/>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0"/>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0"/>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0"/>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0"/>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0"/>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0"/>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0"/>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0"/>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0"/>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0"/>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0"/>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0"/>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0"/>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0"/>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0"/>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0"/>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0"/>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0"/>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0"/>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0"/>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0"/>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0"/>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0"/>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0"/>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0"/>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0"/>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0"/>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0"/>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0"/>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0"/>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0"/>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0"/>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0"/>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0"/>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0"/>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0"/>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0"/>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0"/>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0"/>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0"/>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0"/>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0"/>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0"/>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0"/>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0"/>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0"/>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0"/>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0"/>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0"/>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0"/>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0"/>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0"/>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0"/>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0"/>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0"/>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0"/>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0"/>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0"/>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0"/>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0"/>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0"/>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0"/>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0"/>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0"/>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0"/>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0"/>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0"/>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0"/>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0"/>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0"/>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0"/>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0"/>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0"/>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0"/>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0"/>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0"/>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0"/>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0"/>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0"/>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0"/>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0"/>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0"/>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0"/>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0"/>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0"/>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0"/>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0"/>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0"/>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0"/>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 name="Google Shape;1132;p20"/>
          <p:cNvSpPr txBox="1"/>
          <p:nvPr/>
        </p:nvSpPr>
        <p:spPr>
          <a:xfrm>
            <a:off x="474750" y="374900"/>
            <a:ext cx="1180800" cy="183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000">
                <a:solidFill>
                  <a:srgbClr val="48FFD5"/>
                </a:solidFill>
                <a:latin typeface="Roboto Black"/>
                <a:ea typeface="Roboto Black"/>
                <a:cs typeface="Roboto Black"/>
                <a:sym typeface="Roboto Black"/>
              </a:rPr>
              <a:t>RAILS</a:t>
            </a:r>
            <a:endParaRPr sz="2000">
              <a:solidFill>
                <a:srgbClr val="48FFD5"/>
              </a:solidFill>
              <a:latin typeface="Roboto Black"/>
              <a:ea typeface="Roboto Black"/>
              <a:cs typeface="Roboto Black"/>
              <a:sym typeface="Roboto Black"/>
            </a:endParaRPr>
          </a:p>
        </p:txBody>
      </p:sp>
      <p:cxnSp>
        <p:nvCxnSpPr>
          <p:cNvPr id="1133" name="Google Shape;1133;p20"/>
          <p:cNvCxnSpPr/>
          <p:nvPr/>
        </p:nvCxnSpPr>
        <p:spPr>
          <a:xfrm rot="-318327">
            <a:off x="6815285" y="3463159"/>
            <a:ext cx="1794186" cy="304309"/>
          </a:xfrm>
          <a:prstGeom prst="straightConnector1">
            <a:avLst/>
          </a:prstGeom>
          <a:noFill/>
          <a:ln cap="flat" cmpd="sng" w="38100">
            <a:solidFill>
              <a:srgbClr val="48FFD5"/>
            </a:solidFill>
            <a:prstDash val="solid"/>
            <a:round/>
            <a:headEnd len="med" w="med" type="none"/>
            <a:tailEnd len="med" w="med" type="triangle"/>
          </a:ln>
        </p:spPr>
      </p:cxnSp>
      <p:cxnSp>
        <p:nvCxnSpPr>
          <p:cNvPr id="1134" name="Google Shape;1134;p20"/>
          <p:cNvCxnSpPr/>
          <p:nvPr/>
        </p:nvCxnSpPr>
        <p:spPr>
          <a:xfrm rot="-318327">
            <a:off x="6776633" y="3930786"/>
            <a:ext cx="1794186" cy="304309"/>
          </a:xfrm>
          <a:prstGeom prst="straightConnector1">
            <a:avLst/>
          </a:prstGeom>
          <a:noFill/>
          <a:ln cap="flat" cmpd="sng" w="38100">
            <a:solidFill>
              <a:srgbClr val="48FFD5"/>
            </a:solidFill>
            <a:prstDash val="solid"/>
            <a:round/>
            <a:headEnd len="med" w="med" type="none"/>
            <a:tailEnd len="med" w="med" type="triangl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6" name="Shape 1336"/>
        <p:cNvGrpSpPr/>
        <p:nvPr/>
      </p:nvGrpSpPr>
      <p:grpSpPr>
        <a:xfrm>
          <a:off x="0" y="0"/>
          <a:ext cx="0" cy="0"/>
          <a:chOff x="0" y="0"/>
          <a:chExt cx="0" cy="0"/>
        </a:xfrm>
      </p:grpSpPr>
      <p:sp>
        <p:nvSpPr>
          <p:cNvPr id="1337" name="Google Shape;1337;p29"/>
          <p:cNvSpPr txBox="1"/>
          <p:nvPr>
            <p:ph idx="1" type="subTitle"/>
          </p:nvPr>
        </p:nvSpPr>
        <p:spPr>
          <a:xfrm>
            <a:off x="772450" y="3440050"/>
            <a:ext cx="3633600" cy="502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s" sz="1400"/>
              <a:t>Delete/update cards without re-rendering page</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s" sz="1400"/>
              <a:t>Keeping slide effect while updating slide-deck</a:t>
            </a:r>
            <a:endParaRPr sz="1400"/>
          </a:p>
        </p:txBody>
      </p:sp>
      <p:sp>
        <p:nvSpPr>
          <p:cNvPr id="1338" name="Google Shape;1338;p29"/>
          <p:cNvSpPr txBox="1"/>
          <p:nvPr>
            <p:ph type="ctrTitle"/>
          </p:nvPr>
        </p:nvSpPr>
        <p:spPr>
          <a:xfrm>
            <a:off x="1628669" y="332370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400"/>
              <a:t>DYNAMIC PAGE VIEW</a:t>
            </a:r>
            <a:endParaRPr sz="1400"/>
          </a:p>
        </p:txBody>
      </p:sp>
      <p:sp>
        <p:nvSpPr>
          <p:cNvPr id="1339" name="Google Shape;1339;p29"/>
          <p:cNvSpPr txBox="1"/>
          <p:nvPr>
            <p:ph idx="4" type="ctrTitle"/>
          </p:nvPr>
        </p:nvSpPr>
        <p:spPr>
          <a:xfrm>
            <a:off x="5325856" y="351990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400"/>
              <a:t>ASYNCHRONOUS REQUESTS</a:t>
            </a:r>
            <a:endParaRPr sz="1400"/>
          </a:p>
        </p:txBody>
      </p:sp>
      <p:sp>
        <p:nvSpPr>
          <p:cNvPr id="1340" name="Google Shape;1340;p2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MOTIVATIONS FOR USAGE</a:t>
            </a:r>
            <a:endParaRPr/>
          </a:p>
        </p:txBody>
      </p:sp>
      <p:sp>
        <p:nvSpPr>
          <p:cNvPr id="1341" name="Google Shape;1341;p29"/>
          <p:cNvSpPr txBox="1"/>
          <p:nvPr>
            <p:ph idx="1" type="subTitle"/>
          </p:nvPr>
        </p:nvSpPr>
        <p:spPr>
          <a:xfrm>
            <a:off x="4447875" y="3716100"/>
            <a:ext cx="3633600" cy="502500"/>
          </a:xfrm>
          <a:prstGeom prst="rect">
            <a:avLst/>
          </a:prstGeom>
        </p:spPr>
        <p:txBody>
          <a:bodyPr anchorCtr="0" anchor="t" bIns="91425" lIns="91425" spcFirstLastPara="1" rIns="91425" wrap="square" tIns="91425">
            <a:noAutofit/>
          </a:bodyPr>
          <a:lstStyle/>
          <a:p>
            <a:pPr indent="-317500" lvl="0" marL="457200" rtl="0" algn="ctr">
              <a:spcBef>
                <a:spcPts val="0"/>
              </a:spcBef>
              <a:spcAft>
                <a:spcPts val="0"/>
              </a:spcAft>
              <a:buSzPts val="1400"/>
              <a:buChar char="●"/>
            </a:pPr>
            <a:r>
              <a:rPr lang="es" sz="1400"/>
              <a:t>Send request as user swipes</a:t>
            </a:r>
            <a:endParaRPr sz="1400"/>
          </a:p>
        </p:txBody>
      </p:sp>
      <p:grpSp>
        <p:nvGrpSpPr>
          <p:cNvPr id="1342" name="Google Shape;1342;p29"/>
          <p:cNvGrpSpPr/>
          <p:nvPr/>
        </p:nvGrpSpPr>
        <p:grpSpPr>
          <a:xfrm>
            <a:off x="1749333" y="1510662"/>
            <a:ext cx="1679824" cy="1553515"/>
            <a:chOff x="4906800" y="1507500"/>
            <a:chExt cx="70350" cy="71075"/>
          </a:xfrm>
        </p:grpSpPr>
        <p:sp>
          <p:nvSpPr>
            <p:cNvPr id="1343" name="Google Shape;1343;p2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29"/>
          <p:cNvGrpSpPr/>
          <p:nvPr/>
        </p:nvGrpSpPr>
        <p:grpSpPr>
          <a:xfrm>
            <a:off x="5648343" y="1777364"/>
            <a:ext cx="1431009" cy="1349286"/>
            <a:chOff x="-45665400" y="2703250"/>
            <a:chExt cx="301500" cy="299575"/>
          </a:xfrm>
        </p:grpSpPr>
        <p:sp>
          <p:nvSpPr>
            <p:cNvPr id="1349" name="Google Shape;1349;p29"/>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9"/>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9"/>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9"/>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 name="Google Shape;1353;p29"/>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Sharon </a:t>
            </a:r>
            <a:endParaRPr>
              <a:solidFill>
                <a:srgbClr val="FFFFFF"/>
              </a:solidFill>
              <a:latin typeface="Consolas"/>
              <a:ea typeface="Consolas"/>
              <a:cs typeface="Consolas"/>
              <a:sym typeface="Consola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7" name="Shape 1357"/>
        <p:cNvGrpSpPr/>
        <p:nvPr/>
      </p:nvGrpSpPr>
      <p:grpSpPr>
        <a:xfrm>
          <a:off x="0" y="0"/>
          <a:ext cx="0" cy="0"/>
          <a:chOff x="0" y="0"/>
          <a:chExt cx="0" cy="0"/>
        </a:xfrm>
      </p:grpSpPr>
      <p:pic>
        <p:nvPicPr>
          <p:cNvPr id="1358" name="Google Shape;1358;p30"/>
          <p:cNvPicPr preferRelativeResize="0"/>
          <p:nvPr/>
        </p:nvPicPr>
        <p:blipFill>
          <a:blip r:embed="rId3">
            <a:alphaModFix/>
          </a:blip>
          <a:stretch>
            <a:fillRect/>
          </a:stretch>
        </p:blipFill>
        <p:spPr>
          <a:xfrm>
            <a:off x="559250" y="1381374"/>
            <a:ext cx="4466227" cy="3351324"/>
          </a:xfrm>
          <a:prstGeom prst="rect">
            <a:avLst/>
          </a:prstGeom>
          <a:noFill/>
          <a:ln>
            <a:noFill/>
          </a:ln>
        </p:spPr>
      </p:pic>
      <p:sp>
        <p:nvSpPr>
          <p:cNvPr id="1359" name="Google Shape;1359;p30"/>
          <p:cNvSpPr txBox="1"/>
          <p:nvPr>
            <p:ph idx="4" type="ctrTitle"/>
          </p:nvPr>
        </p:nvSpPr>
        <p:spPr>
          <a:xfrm>
            <a:off x="1220625" y="612902"/>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SWIPE AND DECK MODIFICATION</a:t>
            </a:r>
            <a:endParaRPr>
              <a:solidFill>
                <a:srgbClr val="FFFFFF"/>
              </a:solidFill>
            </a:endParaRPr>
          </a:p>
        </p:txBody>
      </p:sp>
      <p:cxnSp>
        <p:nvCxnSpPr>
          <p:cNvPr id="1360" name="Google Shape;1360;p30"/>
          <p:cNvCxnSpPr/>
          <p:nvPr/>
        </p:nvCxnSpPr>
        <p:spPr>
          <a:xfrm>
            <a:off x="5882725" y="1195336"/>
            <a:ext cx="3340500" cy="0"/>
          </a:xfrm>
          <a:prstGeom prst="straightConnector1">
            <a:avLst/>
          </a:prstGeom>
          <a:noFill/>
          <a:ln cap="flat" cmpd="sng" w="9525">
            <a:solidFill>
              <a:srgbClr val="48FFD5"/>
            </a:solidFill>
            <a:prstDash val="solid"/>
            <a:round/>
            <a:headEnd len="med" w="med" type="none"/>
            <a:tailEnd len="med" w="med" type="none"/>
          </a:ln>
        </p:spPr>
      </p:cxnSp>
      <p:sp>
        <p:nvSpPr>
          <p:cNvPr id="1361" name="Google Shape;1361;p30"/>
          <p:cNvSpPr/>
          <p:nvPr/>
        </p:nvSpPr>
        <p:spPr>
          <a:xfrm>
            <a:off x="4123400" y="1361275"/>
            <a:ext cx="19197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0"/>
          <p:cNvSpPr/>
          <p:nvPr/>
        </p:nvSpPr>
        <p:spPr>
          <a:xfrm>
            <a:off x="4171725" y="2277725"/>
            <a:ext cx="1822200" cy="1962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0"/>
          <p:cNvSpPr/>
          <p:nvPr/>
        </p:nvSpPr>
        <p:spPr>
          <a:xfrm>
            <a:off x="3867075" y="4143725"/>
            <a:ext cx="21759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0"/>
          <p:cNvSpPr/>
          <p:nvPr/>
        </p:nvSpPr>
        <p:spPr>
          <a:xfrm>
            <a:off x="3215175" y="3133875"/>
            <a:ext cx="28278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5" name="Google Shape;1365;p30"/>
          <p:cNvCxnSpPr/>
          <p:nvPr/>
        </p:nvCxnSpPr>
        <p:spPr>
          <a:xfrm flipH="1">
            <a:off x="4096100" y="2048725"/>
            <a:ext cx="28500" cy="765900"/>
          </a:xfrm>
          <a:prstGeom prst="straightConnector1">
            <a:avLst/>
          </a:prstGeom>
          <a:noFill/>
          <a:ln cap="flat" cmpd="sng" w="9525">
            <a:solidFill>
              <a:srgbClr val="48FFD5"/>
            </a:solidFill>
            <a:prstDash val="solid"/>
            <a:round/>
            <a:headEnd len="med" w="med" type="none"/>
            <a:tailEnd len="med" w="med" type="none"/>
          </a:ln>
        </p:spPr>
      </p:cxnSp>
      <p:cxnSp>
        <p:nvCxnSpPr>
          <p:cNvPr id="1366" name="Google Shape;1366;p30"/>
          <p:cNvCxnSpPr/>
          <p:nvPr/>
        </p:nvCxnSpPr>
        <p:spPr>
          <a:xfrm flipH="1">
            <a:off x="3149000" y="3023025"/>
            <a:ext cx="18000" cy="458100"/>
          </a:xfrm>
          <a:prstGeom prst="straightConnector1">
            <a:avLst/>
          </a:prstGeom>
          <a:noFill/>
          <a:ln cap="flat" cmpd="sng" w="9525">
            <a:solidFill>
              <a:srgbClr val="48FFD5"/>
            </a:solidFill>
            <a:prstDash val="solid"/>
            <a:round/>
            <a:headEnd len="med" w="med" type="none"/>
            <a:tailEnd len="med" w="med" type="none"/>
          </a:ln>
        </p:spPr>
      </p:cxnSp>
      <p:cxnSp>
        <p:nvCxnSpPr>
          <p:cNvPr id="1367" name="Google Shape;1367;p30"/>
          <p:cNvCxnSpPr/>
          <p:nvPr/>
        </p:nvCxnSpPr>
        <p:spPr>
          <a:xfrm flipH="1">
            <a:off x="3792350" y="4032875"/>
            <a:ext cx="18000" cy="458100"/>
          </a:xfrm>
          <a:prstGeom prst="straightConnector1">
            <a:avLst/>
          </a:prstGeom>
          <a:noFill/>
          <a:ln cap="flat" cmpd="sng" w="9525">
            <a:solidFill>
              <a:srgbClr val="48FFD5"/>
            </a:solidFill>
            <a:prstDash val="solid"/>
            <a:round/>
            <a:headEnd len="med" w="med" type="none"/>
            <a:tailEnd len="med" w="med" type="none"/>
          </a:ln>
        </p:spPr>
      </p:cxnSp>
      <p:sp>
        <p:nvSpPr>
          <p:cNvPr id="1368" name="Google Shape;1368;p30"/>
          <p:cNvSpPr/>
          <p:nvPr/>
        </p:nvSpPr>
        <p:spPr>
          <a:xfrm>
            <a:off x="3573050" y="3596475"/>
            <a:ext cx="24507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9" name="Google Shape;1369;p30"/>
          <p:cNvCxnSpPr/>
          <p:nvPr/>
        </p:nvCxnSpPr>
        <p:spPr>
          <a:xfrm flipH="1">
            <a:off x="3484713" y="3524888"/>
            <a:ext cx="18000" cy="458100"/>
          </a:xfrm>
          <a:prstGeom prst="straightConnector1">
            <a:avLst/>
          </a:prstGeom>
          <a:noFill/>
          <a:ln cap="flat" cmpd="sng" w="9525">
            <a:solidFill>
              <a:srgbClr val="48FFD5"/>
            </a:solidFill>
            <a:prstDash val="solid"/>
            <a:round/>
            <a:headEnd len="med" w="med" type="none"/>
            <a:tailEnd len="med" w="med" type="none"/>
          </a:ln>
        </p:spPr>
      </p:cxnSp>
      <p:sp>
        <p:nvSpPr>
          <p:cNvPr id="1370" name="Google Shape;1370;p30"/>
          <p:cNvSpPr txBox="1"/>
          <p:nvPr>
            <p:ph type="ctrTitle"/>
          </p:nvPr>
        </p:nvSpPr>
        <p:spPr>
          <a:xfrm>
            <a:off x="6105951" y="1381375"/>
            <a:ext cx="2685000" cy="19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Action event listener for left control on slide carousel</a:t>
            </a:r>
            <a:endParaRPr sz="1400">
              <a:latin typeface="Roboto"/>
              <a:ea typeface="Roboto"/>
              <a:cs typeface="Roboto"/>
              <a:sym typeface="Roboto"/>
            </a:endParaRPr>
          </a:p>
        </p:txBody>
      </p:sp>
      <p:sp>
        <p:nvSpPr>
          <p:cNvPr id="1371" name="Google Shape;1371;p30"/>
          <p:cNvSpPr txBox="1"/>
          <p:nvPr>
            <p:ph type="ctrTitle"/>
          </p:nvPr>
        </p:nvSpPr>
        <p:spPr>
          <a:xfrm>
            <a:off x="6278450" y="2133100"/>
            <a:ext cx="2270400" cy="4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Various information to swap cards &amp; move to the front</a:t>
            </a:r>
            <a:endParaRPr sz="1400">
              <a:latin typeface="Roboto"/>
              <a:ea typeface="Roboto"/>
              <a:cs typeface="Roboto"/>
              <a:sym typeface="Roboto"/>
            </a:endParaRPr>
          </a:p>
        </p:txBody>
      </p:sp>
      <p:sp>
        <p:nvSpPr>
          <p:cNvPr id="1372" name="Google Shape;1372;p30"/>
          <p:cNvSpPr txBox="1"/>
          <p:nvPr>
            <p:ph type="ctrTitle"/>
          </p:nvPr>
        </p:nvSpPr>
        <p:spPr>
          <a:xfrm>
            <a:off x="6188300" y="2990750"/>
            <a:ext cx="2602800" cy="4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Activate swipe motion &amp; swap active card</a:t>
            </a:r>
            <a:endParaRPr sz="1400">
              <a:latin typeface="Roboto"/>
              <a:ea typeface="Roboto"/>
              <a:cs typeface="Roboto"/>
              <a:sym typeface="Roboto"/>
            </a:endParaRPr>
          </a:p>
        </p:txBody>
      </p:sp>
      <p:sp>
        <p:nvSpPr>
          <p:cNvPr id="1373" name="Google Shape;1373;p30"/>
          <p:cNvSpPr txBox="1"/>
          <p:nvPr>
            <p:ph type="ctrTitle"/>
          </p:nvPr>
        </p:nvSpPr>
        <p:spPr>
          <a:xfrm>
            <a:off x="6055400" y="3504800"/>
            <a:ext cx="2786100" cy="4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Give the transition time to finish, then delete the previous card.</a:t>
            </a:r>
            <a:endParaRPr sz="1400">
              <a:latin typeface="Roboto"/>
              <a:ea typeface="Roboto"/>
              <a:cs typeface="Roboto"/>
              <a:sym typeface="Roboto"/>
            </a:endParaRPr>
          </a:p>
        </p:txBody>
      </p:sp>
      <p:sp>
        <p:nvSpPr>
          <p:cNvPr id="1374" name="Google Shape;1374;p30"/>
          <p:cNvSpPr txBox="1"/>
          <p:nvPr>
            <p:ph type="ctrTitle"/>
          </p:nvPr>
        </p:nvSpPr>
        <p:spPr>
          <a:xfrm>
            <a:off x="6278450" y="4018850"/>
            <a:ext cx="2270400" cy="4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Check if there are no more matches</a:t>
            </a:r>
            <a:endParaRPr sz="1400">
              <a:latin typeface="Roboto"/>
              <a:ea typeface="Roboto"/>
              <a:cs typeface="Roboto"/>
              <a:sym typeface="Roboto"/>
            </a:endParaRPr>
          </a:p>
        </p:txBody>
      </p:sp>
      <p:sp>
        <p:nvSpPr>
          <p:cNvPr id="1375" name="Google Shape;1375;p30"/>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Sharon </a:t>
            </a:r>
            <a:endParaRPr>
              <a:solidFill>
                <a:srgbClr val="FFFFFF"/>
              </a:solidFill>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61"/>
                                        </p:tgtEl>
                                        <p:attrNameLst>
                                          <p:attrName>style.visibility</p:attrName>
                                        </p:attrNameLst>
                                      </p:cBhvr>
                                      <p:to>
                                        <p:strVal val="visible"/>
                                      </p:to>
                                    </p:set>
                                    <p:anim calcmode="lin" valueType="num">
                                      <p:cBhvr additive="base">
                                        <p:cTn dur="1000"/>
                                        <p:tgtEl>
                                          <p:spTgt spid="1361"/>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70"/>
                                        </p:tgtEl>
                                        <p:attrNameLst>
                                          <p:attrName>style.visibility</p:attrName>
                                        </p:attrNameLst>
                                      </p:cBhvr>
                                      <p:to>
                                        <p:strVal val="visible"/>
                                      </p:to>
                                    </p:set>
                                    <p:animEffect filter="fade" transition="in">
                                      <p:cBhvr>
                                        <p:cTn dur="700"/>
                                        <p:tgtEl>
                                          <p:spTgt spid="13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65"/>
                                        </p:tgtEl>
                                        <p:attrNameLst>
                                          <p:attrName>style.visibility</p:attrName>
                                        </p:attrNameLst>
                                      </p:cBhvr>
                                      <p:to>
                                        <p:strVal val="visible"/>
                                      </p:to>
                                    </p:set>
                                    <p:anim calcmode="lin" valueType="num">
                                      <p:cBhvr additive="base">
                                        <p:cTn dur="1000"/>
                                        <p:tgtEl>
                                          <p:spTgt spid="136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62"/>
                                        </p:tgtEl>
                                        <p:attrNameLst>
                                          <p:attrName>style.visibility</p:attrName>
                                        </p:attrNameLst>
                                      </p:cBhvr>
                                      <p:to>
                                        <p:strVal val="visible"/>
                                      </p:to>
                                    </p:set>
                                    <p:anim calcmode="lin" valueType="num">
                                      <p:cBhvr additive="base">
                                        <p:cTn dur="1000"/>
                                        <p:tgtEl>
                                          <p:spTgt spid="136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71"/>
                                        </p:tgtEl>
                                        <p:attrNameLst>
                                          <p:attrName>style.visibility</p:attrName>
                                        </p:attrNameLst>
                                      </p:cBhvr>
                                      <p:to>
                                        <p:strVal val="visible"/>
                                      </p:to>
                                    </p:set>
                                    <p:animEffect filter="fade" transition="in">
                                      <p:cBhvr>
                                        <p:cTn dur="700"/>
                                        <p:tgtEl>
                                          <p:spTgt spid="13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66"/>
                                        </p:tgtEl>
                                        <p:attrNameLst>
                                          <p:attrName>style.visibility</p:attrName>
                                        </p:attrNameLst>
                                      </p:cBhvr>
                                      <p:to>
                                        <p:strVal val="visible"/>
                                      </p:to>
                                    </p:set>
                                    <p:anim calcmode="lin" valueType="num">
                                      <p:cBhvr additive="base">
                                        <p:cTn dur="1000"/>
                                        <p:tgtEl>
                                          <p:spTgt spid="136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64"/>
                                        </p:tgtEl>
                                        <p:attrNameLst>
                                          <p:attrName>style.visibility</p:attrName>
                                        </p:attrNameLst>
                                      </p:cBhvr>
                                      <p:to>
                                        <p:strVal val="visible"/>
                                      </p:to>
                                    </p:set>
                                    <p:anim calcmode="lin" valueType="num">
                                      <p:cBhvr additive="base">
                                        <p:cTn dur="1000"/>
                                        <p:tgtEl>
                                          <p:spTgt spid="136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72"/>
                                        </p:tgtEl>
                                        <p:attrNameLst>
                                          <p:attrName>style.visibility</p:attrName>
                                        </p:attrNameLst>
                                      </p:cBhvr>
                                      <p:to>
                                        <p:strVal val="visible"/>
                                      </p:to>
                                    </p:set>
                                    <p:animEffect filter="fade" transition="in">
                                      <p:cBhvr>
                                        <p:cTn dur="700"/>
                                        <p:tgtEl>
                                          <p:spTgt spid="13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69"/>
                                        </p:tgtEl>
                                        <p:attrNameLst>
                                          <p:attrName>style.visibility</p:attrName>
                                        </p:attrNameLst>
                                      </p:cBhvr>
                                      <p:to>
                                        <p:strVal val="visible"/>
                                      </p:to>
                                    </p:set>
                                    <p:anim calcmode="lin" valueType="num">
                                      <p:cBhvr additive="base">
                                        <p:cTn dur="1000"/>
                                        <p:tgtEl>
                                          <p:spTgt spid="136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68"/>
                                        </p:tgtEl>
                                        <p:attrNameLst>
                                          <p:attrName>style.visibility</p:attrName>
                                        </p:attrNameLst>
                                      </p:cBhvr>
                                      <p:to>
                                        <p:strVal val="visible"/>
                                      </p:to>
                                    </p:set>
                                    <p:anim calcmode="lin" valueType="num">
                                      <p:cBhvr additive="base">
                                        <p:cTn dur="1000"/>
                                        <p:tgtEl>
                                          <p:spTgt spid="1368"/>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73"/>
                                        </p:tgtEl>
                                        <p:attrNameLst>
                                          <p:attrName>style.visibility</p:attrName>
                                        </p:attrNameLst>
                                      </p:cBhvr>
                                      <p:to>
                                        <p:strVal val="visible"/>
                                      </p:to>
                                    </p:set>
                                    <p:animEffect filter="fade" transition="in">
                                      <p:cBhvr>
                                        <p:cTn dur="700"/>
                                        <p:tgtEl>
                                          <p:spTgt spid="13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67"/>
                                        </p:tgtEl>
                                        <p:attrNameLst>
                                          <p:attrName>style.visibility</p:attrName>
                                        </p:attrNameLst>
                                      </p:cBhvr>
                                      <p:to>
                                        <p:strVal val="visible"/>
                                      </p:to>
                                    </p:set>
                                    <p:anim calcmode="lin" valueType="num">
                                      <p:cBhvr additive="base">
                                        <p:cTn dur="1000"/>
                                        <p:tgtEl>
                                          <p:spTgt spid="136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63"/>
                                        </p:tgtEl>
                                        <p:attrNameLst>
                                          <p:attrName>style.visibility</p:attrName>
                                        </p:attrNameLst>
                                      </p:cBhvr>
                                      <p:to>
                                        <p:strVal val="visible"/>
                                      </p:to>
                                    </p:set>
                                    <p:anim calcmode="lin" valueType="num">
                                      <p:cBhvr additive="base">
                                        <p:cTn dur="1000"/>
                                        <p:tgtEl>
                                          <p:spTgt spid="136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74"/>
                                        </p:tgtEl>
                                        <p:attrNameLst>
                                          <p:attrName>style.visibility</p:attrName>
                                        </p:attrNameLst>
                                      </p:cBhvr>
                                      <p:to>
                                        <p:strVal val="visible"/>
                                      </p:to>
                                    </p:set>
                                    <p:animEffect filter="fade" transition="in">
                                      <p:cBhvr>
                                        <p:cTn dur="700"/>
                                        <p:tgtEl>
                                          <p:spTgt spid="13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9" name="Shape 1379"/>
        <p:cNvGrpSpPr/>
        <p:nvPr/>
      </p:nvGrpSpPr>
      <p:grpSpPr>
        <a:xfrm>
          <a:off x="0" y="0"/>
          <a:ext cx="0" cy="0"/>
          <a:chOff x="0" y="0"/>
          <a:chExt cx="0" cy="0"/>
        </a:xfrm>
      </p:grpSpPr>
      <p:pic>
        <p:nvPicPr>
          <p:cNvPr id="1380" name="Google Shape;1380;p31"/>
          <p:cNvPicPr preferRelativeResize="0"/>
          <p:nvPr/>
        </p:nvPicPr>
        <p:blipFill>
          <a:blip r:embed="rId3">
            <a:alphaModFix/>
          </a:blip>
          <a:stretch>
            <a:fillRect/>
          </a:stretch>
        </p:blipFill>
        <p:spPr>
          <a:xfrm>
            <a:off x="743650" y="1317300"/>
            <a:ext cx="3340500" cy="3619199"/>
          </a:xfrm>
          <a:prstGeom prst="rect">
            <a:avLst/>
          </a:prstGeom>
          <a:noFill/>
          <a:ln>
            <a:noFill/>
          </a:ln>
        </p:spPr>
      </p:pic>
      <p:sp>
        <p:nvSpPr>
          <p:cNvPr id="1381" name="Google Shape;1381;p31"/>
          <p:cNvSpPr txBox="1"/>
          <p:nvPr>
            <p:ph idx="4" type="ctrTitle"/>
          </p:nvPr>
        </p:nvSpPr>
        <p:spPr>
          <a:xfrm>
            <a:off x="1220625" y="612902"/>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ASYNCHRONOUS REQUESTS</a:t>
            </a:r>
            <a:endParaRPr/>
          </a:p>
        </p:txBody>
      </p:sp>
      <p:cxnSp>
        <p:nvCxnSpPr>
          <p:cNvPr id="1382" name="Google Shape;1382;p31"/>
          <p:cNvCxnSpPr/>
          <p:nvPr/>
        </p:nvCxnSpPr>
        <p:spPr>
          <a:xfrm>
            <a:off x="5882725" y="1195336"/>
            <a:ext cx="3340500" cy="0"/>
          </a:xfrm>
          <a:prstGeom prst="straightConnector1">
            <a:avLst/>
          </a:prstGeom>
          <a:noFill/>
          <a:ln cap="flat" cmpd="sng" w="9525">
            <a:solidFill>
              <a:srgbClr val="48FFD5"/>
            </a:solidFill>
            <a:prstDash val="solid"/>
            <a:round/>
            <a:headEnd len="med" w="med" type="none"/>
            <a:tailEnd len="med" w="med" type="none"/>
          </a:ln>
        </p:spPr>
      </p:cxnSp>
      <p:sp>
        <p:nvSpPr>
          <p:cNvPr id="1383" name="Google Shape;1383;p31"/>
          <p:cNvSpPr/>
          <p:nvPr/>
        </p:nvSpPr>
        <p:spPr>
          <a:xfrm>
            <a:off x="4179100" y="1317300"/>
            <a:ext cx="14001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1"/>
          <p:cNvSpPr txBox="1"/>
          <p:nvPr>
            <p:ph type="ctrTitle"/>
          </p:nvPr>
        </p:nvSpPr>
        <p:spPr>
          <a:xfrm>
            <a:off x="5365400" y="1418325"/>
            <a:ext cx="3470100" cy="19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Action event listener for the entire carousel</a:t>
            </a:r>
            <a:endParaRPr sz="1400">
              <a:latin typeface="Roboto"/>
              <a:ea typeface="Roboto"/>
              <a:cs typeface="Roboto"/>
              <a:sym typeface="Roboto"/>
            </a:endParaRPr>
          </a:p>
          <a:p>
            <a:pPr indent="0" lvl="0" marL="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385" name="Google Shape;1385;p31"/>
          <p:cNvSpPr/>
          <p:nvPr/>
        </p:nvSpPr>
        <p:spPr>
          <a:xfrm>
            <a:off x="3466401" y="1723875"/>
            <a:ext cx="21129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1"/>
          <p:cNvSpPr txBox="1"/>
          <p:nvPr>
            <p:ph type="ctrTitle"/>
          </p:nvPr>
        </p:nvSpPr>
        <p:spPr>
          <a:xfrm>
            <a:off x="5510460" y="1801285"/>
            <a:ext cx="3180000" cy="19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400">
                <a:solidFill>
                  <a:schemeClr val="lt1"/>
                </a:solidFill>
                <a:latin typeface="Roboto"/>
                <a:ea typeface="Roboto"/>
                <a:cs typeface="Roboto"/>
                <a:sym typeface="Roboto"/>
              </a:rPr>
              <a:t>Grab page dimensions</a:t>
            </a:r>
            <a:endParaRPr sz="1400">
              <a:latin typeface="Roboto"/>
              <a:ea typeface="Roboto"/>
              <a:cs typeface="Roboto"/>
              <a:sym typeface="Roboto"/>
            </a:endParaRPr>
          </a:p>
          <a:p>
            <a:pPr indent="0" lvl="0" marL="0" rtl="0" algn="ctr">
              <a:spcBef>
                <a:spcPts val="0"/>
              </a:spcBef>
              <a:spcAft>
                <a:spcPts val="0"/>
              </a:spcAft>
              <a:buNone/>
            </a:pPr>
            <a:r>
              <a:t/>
            </a:r>
            <a:endParaRPr sz="1400">
              <a:solidFill>
                <a:schemeClr val="lt1"/>
              </a:solidFill>
              <a:latin typeface="Roboto"/>
              <a:ea typeface="Roboto"/>
              <a:cs typeface="Roboto"/>
              <a:sym typeface="Roboto"/>
            </a:endParaRPr>
          </a:p>
        </p:txBody>
      </p:sp>
      <p:sp>
        <p:nvSpPr>
          <p:cNvPr id="1387" name="Google Shape;1387;p31"/>
          <p:cNvSpPr/>
          <p:nvPr/>
        </p:nvSpPr>
        <p:spPr>
          <a:xfrm>
            <a:off x="3589301" y="2603450"/>
            <a:ext cx="19899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1"/>
          <p:cNvSpPr txBox="1"/>
          <p:nvPr>
            <p:ph type="ctrTitle"/>
          </p:nvPr>
        </p:nvSpPr>
        <p:spPr>
          <a:xfrm>
            <a:off x="5816454" y="2614469"/>
            <a:ext cx="2568000" cy="23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If click happens on the left side, it’s rejected</a:t>
            </a:r>
            <a:endParaRPr sz="1400">
              <a:solidFill>
                <a:schemeClr val="lt1"/>
              </a:solidFill>
              <a:latin typeface="Roboto"/>
              <a:ea typeface="Roboto"/>
              <a:cs typeface="Roboto"/>
              <a:sym typeface="Roboto"/>
            </a:endParaRPr>
          </a:p>
        </p:txBody>
      </p:sp>
      <p:cxnSp>
        <p:nvCxnSpPr>
          <p:cNvPr id="1389" name="Google Shape;1389;p31"/>
          <p:cNvCxnSpPr/>
          <p:nvPr/>
        </p:nvCxnSpPr>
        <p:spPr>
          <a:xfrm flipH="1">
            <a:off x="3536113" y="2170088"/>
            <a:ext cx="1200" cy="1044600"/>
          </a:xfrm>
          <a:prstGeom prst="straightConnector1">
            <a:avLst/>
          </a:prstGeom>
          <a:noFill/>
          <a:ln cap="flat" cmpd="sng" w="9525">
            <a:solidFill>
              <a:srgbClr val="48FFD5"/>
            </a:solidFill>
            <a:prstDash val="solid"/>
            <a:round/>
            <a:headEnd len="med" w="med" type="none"/>
            <a:tailEnd len="med" w="med" type="none"/>
          </a:ln>
        </p:spPr>
      </p:cxnSp>
      <p:sp>
        <p:nvSpPr>
          <p:cNvPr id="1390" name="Google Shape;1390;p31"/>
          <p:cNvSpPr/>
          <p:nvPr/>
        </p:nvSpPr>
        <p:spPr>
          <a:xfrm>
            <a:off x="3466401" y="3810600"/>
            <a:ext cx="21129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1"/>
          <p:cNvSpPr txBox="1"/>
          <p:nvPr>
            <p:ph type="ctrTitle"/>
          </p:nvPr>
        </p:nvSpPr>
        <p:spPr>
          <a:xfrm>
            <a:off x="5631286" y="3850825"/>
            <a:ext cx="2867400" cy="19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If click happens on the right side, it’s matched</a:t>
            </a:r>
            <a:endParaRPr sz="1400">
              <a:solidFill>
                <a:schemeClr val="lt1"/>
              </a:solidFill>
              <a:latin typeface="Roboto"/>
              <a:ea typeface="Roboto"/>
              <a:cs typeface="Roboto"/>
              <a:sym typeface="Roboto"/>
            </a:endParaRPr>
          </a:p>
        </p:txBody>
      </p:sp>
      <p:cxnSp>
        <p:nvCxnSpPr>
          <p:cNvPr id="1392" name="Google Shape;1392;p31"/>
          <p:cNvCxnSpPr/>
          <p:nvPr/>
        </p:nvCxnSpPr>
        <p:spPr>
          <a:xfrm flipH="1">
            <a:off x="3413213" y="3377238"/>
            <a:ext cx="1200" cy="1044600"/>
          </a:xfrm>
          <a:prstGeom prst="straightConnector1">
            <a:avLst/>
          </a:prstGeom>
          <a:noFill/>
          <a:ln cap="flat" cmpd="sng" w="9525">
            <a:solidFill>
              <a:srgbClr val="48FFD5"/>
            </a:solidFill>
            <a:prstDash val="solid"/>
            <a:round/>
            <a:headEnd len="med" w="med" type="none"/>
            <a:tailEnd len="med" w="med" type="none"/>
          </a:ln>
        </p:spPr>
      </p:cxnSp>
      <p:sp>
        <p:nvSpPr>
          <p:cNvPr id="1393" name="Google Shape;1393;p31"/>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Sharon </a:t>
            </a:r>
            <a:endParaRPr>
              <a:solidFill>
                <a:srgbClr val="FFFFFF"/>
              </a:solidFill>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83"/>
                                        </p:tgtEl>
                                        <p:attrNameLst>
                                          <p:attrName>style.visibility</p:attrName>
                                        </p:attrNameLst>
                                      </p:cBhvr>
                                      <p:to>
                                        <p:strVal val="visible"/>
                                      </p:to>
                                    </p:set>
                                    <p:anim calcmode="lin" valueType="num">
                                      <p:cBhvr additive="base">
                                        <p:cTn dur="1000"/>
                                        <p:tgtEl>
                                          <p:spTgt spid="138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84"/>
                                        </p:tgtEl>
                                        <p:attrNameLst>
                                          <p:attrName>style.visibility</p:attrName>
                                        </p:attrNameLst>
                                      </p:cBhvr>
                                      <p:to>
                                        <p:strVal val="visible"/>
                                      </p:to>
                                    </p:set>
                                    <p:animEffect filter="fade" transition="in">
                                      <p:cBhvr>
                                        <p:cTn dur="700"/>
                                        <p:tgtEl>
                                          <p:spTgt spid="13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85"/>
                                        </p:tgtEl>
                                        <p:attrNameLst>
                                          <p:attrName>style.visibility</p:attrName>
                                        </p:attrNameLst>
                                      </p:cBhvr>
                                      <p:to>
                                        <p:strVal val="visible"/>
                                      </p:to>
                                    </p:set>
                                    <p:anim calcmode="lin" valueType="num">
                                      <p:cBhvr additive="base">
                                        <p:cTn dur="1000"/>
                                        <p:tgtEl>
                                          <p:spTgt spid="1385"/>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86"/>
                                        </p:tgtEl>
                                        <p:attrNameLst>
                                          <p:attrName>style.visibility</p:attrName>
                                        </p:attrNameLst>
                                      </p:cBhvr>
                                      <p:to>
                                        <p:strVal val="visible"/>
                                      </p:to>
                                    </p:set>
                                    <p:animEffect filter="fade" transition="in">
                                      <p:cBhvr>
                                        <p:cTn dur="1000"/>
                                        <p:tgtEl>
                                          <p:spTgt spid="13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89"/>
                                        </p:tgtEl>
                                        <p:attrNameLst>
                                          <p:attrName>style.visibility</p:attrName>
                                        </p:attrNameLst>
                                      </p:cBhvr>
                                      <p:to>
                                        <p:strVal val="visible"/>
                                      </p:to>
                                    </p:set>
                                    <p:anim calcmode="lin" valueType="num">
                                      <p:cBhvr additive="base">
                                        <p:cTn dur="1000"/>
                                        <p:tgtEl>
                                          <p:spTgt spid="138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87"/>
                                        </p:tgtEl>
                                        <p:attrNameLst>
                                          <p:attrName>style.visibility</p:attrName>
                                        </p:attrNameLst>
                                      </p:cBhvr>
                                      <p:to>
                                        <p:strVal val="visible"/>
                                      </p:to>
                                    </p:set>
                                    <p:anim calcmode="lin" valueType="num">
                                      <p:cBhvr additive="base">
                                        <p:cTn dur="1000"/>
                                        <p:tgtEl>
                                          <p:spTgt spid="138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92"/>
                                        </p:tgtEl>
                                        <p:attrNameLst>
                                          <p:attrName>style.visibility</p:attrName>
                                        </p:attrNameLst>
                                      </p:cBhvr>
                                      <p:to>
                                        <p:strVal val="visible"/>
                                      </p:to>
                                    </p:set>
                                    <p:anim calcmode="lin" valueType="num">
                                      <p:cBhvr additive="base">
                                        <p:cTn dur="1000"/>
                                        <p:tgtEl>
                                          <p:spTgt spid="139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90"/>
                                        </p:tgtEl>
                                        <p:attrNameLst>
                                          <p:attrName>style.visibility</p:attrName>
                                        </p:attrNameLst>
                                      </p:cBhvr>
                                      <p:to>
                                        <p:strVal val="visible"/>
                                      </p:to>
                                    </p:set>
                                    <p:anim calcmode="lin" valueType="num">
                                      <p:cBhvr additive="base">
                                        <p:cTn dur="1000"/>
                                        <p:tgtEl>
                                          <p:spTgt spid="1390"/>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88"/>
                                        </p:tgtEl>
                                        <p:attrNameLst>
                                          <p:attrName>style.visibility</p:attrName>
                                        </p:attrNameLst>
                                      </p:cBhvr>
                                      <p:to>
                                        <p:strVal val="visible"/>
                                      </p:to>
                                    </p:set>
                                    <p:animEffect filter="fade" transition="in">
                                      <p:cBhvr>
                                        <p:cTn dur="1000"/>
                                        <p:tgtEl>
                                          <p:spTgt spid="1388"/>
                                        </p:tgtEl>
                                      </p:cBhvr>
                                    </p:animEffect>
                                  </p:childTnLst>
                                </p:cTn>
                              </p:par>
                              <p:par>
                                <p:cTn fill="hold" nodeType="withEffect" presetClass="entr" presetID="10" presetSubtype="0">
                                  <p:stCondLst>
                                    <p:cond delay="0"/>
                                  </p:stCondLst>
                                  <p:childTnLst>
                                    <p:set>
                                      <p:cBhvr>
                                        <p:cTn dur="1" fill="hold">
                                          <p:stCondLst>
                                            <p:cond delay="0"/>
                                          </p:stCondLst>
                                        </p:cTn>
                                        <p:tgtEl>
                                          <p:spTgt spid="1391"/>
                                        </p:tgtEl>
                                        <p:attrNameLst>
                                          <p:attrName>style.visibility</p:attrName>
                                        </p:attrNameLst>
                                      </p:cBhvr>
                                      <p:to>
                                        <p:strVal val="visible"/>
                                      </p:to>
                                    </p:set>
                                    <p:animEffect filter="fade" transition="in">
                                      <p:cBhvr>
                                        <p:cTn dur="1000"/>
                                        <p:tgtEl>
                                          <p:spTgt spid="13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7" name="Shape 1397"/>
        <p:cNvGrpSpPr/>
        <p:nvPr/>
      </p:nvGrpSpPr>
      <p:grpSpPr>
        <a:xfrm>
          <a:off x="0" y="0"/>
          <a:ext cx="0" cy="0"/>
          <a:chOff x="0" y="0"/>
          <a:chExt cx="0" cy="0"/>
        </a:xfrm>
      </p:grpSpPr>
      <p:pic>
        <p:nvPicPr>
          <p:cNvPr id="1398" name="Google Shape;1398;p32"/>
          <p:cNvPicPr preferRelativeResize="0"/>
          <p:nvPr/>
        </p:nvPicPr>
        <p:blipFill>
          <a:blip r:embed="rId3">
            <a:alphaModFix/>
          </a:blip>
          <a:stretch>
            <a:fillRect/>
          </a:stretch>
        </p:blipFill>
        <p:spPr>
          <a:xfrm>
            <a:off x="1817299" y="1110100"/>
            <a:ext cx="5654452" cy="3863325"/>
          </a:xfrm>
          <a:prstGeom prst="rect">
            <a:avLst/>
          </a:prstGeom>
          <a:noFill/>
          <a:ln>
            <a:noFill/>
          </a:ln>
        </p:spPr>
      </p:pic>
      <p:sp>
        <p:nvSpPr>
          <p:cNvPr id="1399" name="Google Shape;1399;p32"/>
          <p:cNvSpPr txBox="1"/>
          <p:nvPr>
            <p:ph idx="6" type="ctrTitle"/>
          </p:nvPr>
        </p:nvSpPr>
        <p:spPr>
          <a:xfrm>
            <a:off x="311700" y="50350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State Diagram</a:t>
            </a:r>
            <a:endParaRPr/>
          </a:p>
        </p:txBody>
      </p:sp>
      <p:sp>
        <p:nvSpPr>
          <p:cNvPr id="1400" name="Google Shape;1400;p32"/>
          <p:cNvSpPr/>
          <p:nvPr/>
        </p:nvSpPr>
        <p:spPr>
          <a:xfrm rot="-1982991">
            <a:off x="7424387" y="870683"/>
            <a:ext cx="804227" cy="202032"/>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2"/>
          <p:cNvSpPr/>
          <p:nvPr/>
        </p:nvSpPr>
        <p:spPr>
          <a:xfrm rot="-255397">
            <a:off x="5653748" y="2297083"/>
            <a:ext cx="1632904" cy="182024"/>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2"/>
          <p:cNvSpPr/>
          <p:nvPr/>
        </p:nvSpPr>
        <p:spPr>
          <a:xfrm rot="-10016346">
            <a:off x="1779790" y="2562431"/>
            <a:ext cx="1632841" cy="181934"/>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2"/>
          <p:cNvSpPr/>
          <p:nvPr/>
        </p:nvSpPr>
        <p:spPr>
          <a:xfrm rot="-255392">
            <a:off x="5923861" y="3489280"/>
            <a:ext cx="1261078" cy="182024"/>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2"/>
          <p:cNvSpPr txBox="1"/>
          <p:nvPr>
            <p:ph type="ctrTitle"/>
          </p:nvPr>
        </p:nvSpPr>
        <p:spPr>
          <a:xfrm>
            <a:off x="7111325" y="463200"/>
            <a:ext cx="1642200" cy="60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Landing Page</a:t>
            </a:r>
            <a:endParaRPr sz="1400">
              <a:solidFill>
                <a:schemeClr val="lt1"/>
              </a:solidFill>
              <a:latin typeface="Roboto"/>
              <a:ea typeface="Roboto"/>
              <a:cs typeface="Roboto"/>
              <a:sym typeface="Roboto"/>
            </a:endParaRPr>
          </a:p>
          <a:p>
            <a:pPr indent="0" lvl="0" marL="0" rtl="0" algn="ctr">
              <a:spcBef>
                <a:spcPts val="0"/>
              </a:spcBef>
              <a:spcAft>
                <a:spcPts val="0"/>
              </a:spcAft>
              <a:buNone/>
            </a:pPr>
            <a:r>
              <a:t/>
            </a:r>
            <a:endParaRPr sz="1200">
              <a:solidFill>
                <a:schemeClr val="lt1"/>
              </a:solidFill>
              <a:latin typeface="Roboto"/>
              <a:ea typeface="Roboto"/>
              <a:cs typeface="Roboto"/>
              <a:sym typeface="Roboto"/>
            </a:endParaRPr>
          </a:p>
          <a:p>
            <a:pPr indent="0" lvl="0" marL="0" rtl="0" algn="ctr">
              <a:spcBef>
                <a:spcPts val="0"/>
              </a:spcBef>
              <a:spcAft>
                <a:spcPts val="0"/>
              </a:spcAft>
              <a:buNone/>
            </a:pPr>
            <a:r>
              <a:t/>
            </a:r>
            <a:endParaRPr sz="900">
              <a:solidFill>
                <a:schemeClr val="lt1"/>
              </a:solidFill>
              <a:latin typeface="Roboto"/>
              <a:ea typeface="Roboto"/>
              <a:cs typeface="Roboto"/>
              <a:sym typeface="Roboto"/>
            </a:endParaRPr>
          </a:p>
        </p:txBody>
      </p:sp>
      <p:sp>
        <p:nvSpPr>
          <p:cNvPr id="1405" name="Google Shape;1405;p32"/>
          <p:cNvSpPr txBox="1"/>
          <p:nvPr>
            <p:ph type="ctrTitle"/>
          </p:nvPr>
        </p:nvSpPr>
        <p:spPr>
          <a:xfrm>
            <a:off x="7190100" y="2084800"/>
            <a:ext cx="1642200" cy="60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Match Me </a:t>
            </a:r>
            <a:endParaRPr sz="1400">
              <a:solidFill>
                <a:schemeClr val="lt1"/>
              </a:solidFill>
              <a:latin typeface="Roboto"/>
              <a:ea typeface="Roboto"/>
              <a:cs typeface="Roboto"/>
              <a:sym typeface="Roboto"/>
            </a:endParaRPr>
          </a:p>
          <a:p>
            <a:pPr indent="0" lvl="0" marL="0" rtl="0" algn="ctr">
              <a:spcBef>
                <a:spcPts val="0"/>
              </a:spcBef>
              <a:spcAft>
                <a:spcPts val="0"/>
              </a:spcAft>
              <a:buNone/>
            </a:pPr>
            <a:r>
              <a:t/>
            </a:r>
            <a:endParaRPr sz="1200">
              <a:solidFill>
                <a:schemeClr val="lt1"/>
              </a:solidFill>
              <a:latin typeface="Roboto"/>
              <a:ea typeface="Roboto"/>
              <a:cs typeface="Roboto"/>
              <a:sym typeface="Roboto"/>
            </a:endParaRPr>
          </a:p>
          <a:p>
            <a:pPr indent="0" lvl="0" marL="0" rtl="0" algn="ctr">
              <a:spcBef>
                <a:spcPts val="0"/>
              </a:spcBef>
              <a:spcAft>
                <a:spcPts val="0"/>
              </a:spcAft>
              <a:buNone/>
            </a:pPr>
            <a:r>
              <a:t/>
            </a:r>
            <a:endParaRPr sz="900">
              <a:solidFill>
                <a:schemeClr val="lt1"/>
              </a:solidFill>
              <a:latin typeface="Roboto"/>
              <a:ea typeface="Roboto"/>
              <a:cs typeface="Roboto"/>
              <a:sym typeface="Roboto"/>
            </a:endParaRPr>
          </a:p>
        </p:txBody>
      </p:sp>
      <p:sp>
        <p:nvSpPr>
          <p:cNvPr id="1406" name="Google Shape;1406;p32"/>
          <p:cNvSpPr txBox="1"/>
          <p:nvPr>
            <p:ph type="ctrTitle"/>
          </p:nvPr>
        </p:nvSpPr>
        <p:spPr>
          <a:xfrm>
            <a:off x="7291300" y="3359375"/>
            <a:ext cx="1642200" cy="60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User &amp; Admin</a:t>
            </a:r>
            <a:endParaRPr sz="1400">
              <a:solidFill>
                <a:schemeClr val="lt1"/>
              </a:solidFill>
              <a:latin typeface="Roboto"/>
              <a:ea typeface="Roboto"/>
              <a:cs typeface="Roboto"/>
              <a:sym typeface="Roboto"/>
            </a:endParaRPr>
          </a:p>
          <a:p>
            <a:pPr indent="0" lvl="0" marL="0" rtl="0" algn="ctr">
              <a:spcBef>
                <a:spcPts val="0"/>
              </a:spcBef>
              <a:spcAft>
                <a:spcPts val="0"/>
              </a:spcAft>
              <a:buNone/>
            </a:pPr>
            <a:r>
              <a:rPr lang="es" sz="1400">
                <a:solidFill>
                  <a:schemeClr val="lt1"/>
                </a:solidFill>
                <a:latin typeface="Roboto"/>
                <a:ea typeface="Roboto"/>
                <a:cs typeface="Roboto"/>
                <a:sym typeface="Roboto"/>
              </a:rPr>
              <a:t>Navigation</a:t>
            </a:r>
            <a:endParaRPr sz="1400">
              <a:solidFill>
                <a:schemeClr val="lt1"/>
              </a:solidFill>
              <a:latin typeface="Roboto"/>
              <a:ea typeface="Roboto"/>
              <a:cs typeface="Roboto"/>
              <a:sym typeface="Roboto"/>
            </a:endParaRPr>
          </a:p>
          <a:p>
            <a:pPr indent="0" lvl="0" marL="0" rtl="0" algn="ctr">
              <a:spcBef>
                <a:spcPts val="0"/>
              </a:spcBef>
              <a:spcAft>
                <a:spcPts val="0"/>
              </a:spcAft>
              <a:buNone/>
            </a:pPr>
            <a:r>
              <a:t/>
            </a:r>
            <a:endParaRPr sz="1200">
              <a:solidFill>
                <a:schemeClr val="lt1"/>
              </a:solidFill>
              <a:latin typeface="Roboto"/>
              <a:ea typeface="Roboto"/>
              <a:cs typeface="Roboto"/>
              <a:sym typeface="Roboto"/>
            </a:endParaRPr>
          </a:p>
          <a:p>
            <a:pPr indent="0" lvl="0" marL="0" rtl="0" algn="ctr">
              <a:spcBef>
                <a:spcPts val="0"/>
              </a:spcBef>
              <a:spcAft>
                <a:spcPts val="0"/>
              </a:spcAft>
              <a:buNone/>
            </a:pPr>
            <a:r>
              <a:t/>
            </a:r>
            <a:endParaRPr sz="900">
              <a:solidFill>
                <a:schemeClr val="lt1"/>
              </a:solidFill>
              <a:latin typeface="Roboto"/>
              <a:ea typeface="Roboto"/>
              <a:cs typeface="Roboto"/>
              <a:sym typeface="Roboto"/>
            </a:endParaRPr>
          </a:p>
        </p:txBody>
      </p:sp>
      <p:sp>
        <p:nvSpPr>
          <p:cNvPr id="1407" name="Google Shape;1407;p32"/>
          <p:cNvSpPr txBox="1"/>
          <p:nvPr>
            <p:ph type="ctrTitle"/>
          </p:nvPr>
        </p:nvSpPr>
        <p:spPr>
          <a:xfrm>
            <a:off x="-237450" y="2125225"/>
            <a:ext cx="2322900" cy="60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Club Navigation</a:t>
            </a:r>
            <a:endParaRPr sz="1400">
              <a:solidFill>
                <a:schemeClr val="lt1"/>
              </a:solidFill>
              <a:latin typeface="Roboto"/>
              <a:ea typeface="Roboto"/>
              <a:cs typeface="Roboto"/>
              <a:sym typeface="Roboto"/>
            </a:endParaRPr>
          </a:p>
          <a:p>
            <a:pPr indent="0" lvl="0" marL="0" rtl="0" algn="ctr">
              <a:spcBef>
                <a:spcPts val="0"/>
              </a:spcBef>
              <a:spcAft>
                <a:spcPts val="0"/>
              </a:spcAft>
              <a:buNone/>
            </a:pPr>
            <a:r>
              <a:t/>
            </a:r>
            <a:endParaRPr sz="1200">
              <a:solidFill>
                <a:schemeClr val="lt1"/>
              </a:solidFill>
              <a:latin typeface="Roboto"/>
              <a:ea typeface="Roboto"/>
              <a:cs typeface="Roboto"/>
              <a:sym typeface="Roboto"/>
            </a:endParaRPr>
          </a:p>
          <a:p>
            <a:pPr indent="0" lvl="0" marL="0" rtl="0" algn="ctr">
              <a:spcBef>
                <a:spcPts val="0"/>
              </a:spcBef>
              <a:spcAft>
                <a:spcPts val="0"/>
              </a:spcAft>
              <a:buNone/>
            </a:pPr>
            <a:r>
              <a:t/>
            </a:r>
            <a:endParaRPr sz="900">
              <a:solidFill>
                <a:schemeClr val="lt1"/>
              </a:solidFill>
              <a:latin typeface="Roboto"/>
              <a:ea typeface="Roboto"/>
              <a:cs typeface="Roboto"/>
              <a:sym typeface="Roboto"/>
            </a:endParaRPr>
          </a:p>
        </p:txBody>
      </p:sp>
      <p:sp>
        <p:nvSpPr>
          <p:cNvPr id="1408" name="Google Shape;1408;p32"/>
          <p:cNvSpPr/>
          <p:nvPr/>
        </p:nvSpPr>
        <p:spPr>
          <a:xfrm rot="-9610599">
            <a:off x="2172709" y="1053173"/>
            <a:ext cx="2114287" cy="182005"/>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2"/>
          <p:cNvSpPr txBox="1"/>
          <p:nvPr>
            <p:ph type="ctrTitle"/>
          </p:nvPr>
        </p:nvSpPr>
        <p:spPr>
          <a:xfrm>
            <a:off x="610600" y="503500"/>
            <a:ext cx="1642200" cy="60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Login &amp; Authentication</a:t>
            </a:r>
            <a:endParaRPr sz="1400">
              <a:solidFill>
                <a:schemeClr val="lt1"/>
              </a:solidFill>
              <a:latin typeface="Roboto"/>
              <a:ea typeface="Roboto"/>
              <a:cs typeface="Roboto"/>
              <a:sym typeface="Roboto"/>
            </a:endParaRPr>
          </a:p>
          <a:p>
            <a:pPr indent="0" lvl="0" marL="0" rtl="0" algn="ctr">
              <a:spcBef>
                <a:spcPts val="0"/>
              </a:spcBef>
              <a:spcAft>
                <a:spcPts val="0"/>
              </a:spcAft>
              <a:buNone/>
            </a:pPr>
            <a:r>
              <a:t/>
            </a:r>
            <a:endParaRPr sz="1200">
              <a:solidFill>
                <a:schemeClr val="lt1"/>
              </a:solidFill>
              <a:latin typeface="Roboto"/>
              <a:ea typeface="Roboto"/>
              <a:cs typeface="Roboto"/>
              <a:sym typeface="Roboto"/>
            </a:endParaRPr>
          </a:p>
          <a:p>
            <a:pPr indent="0" lvl="0" marL="0" rtl="0" algn="ctr">
              <a:spcBef>
                <a:spcPts val="0"/>
              </a:spcBef>
              <a:spcAft>
                <a:spcPts val="0"/>
              </a:spcAft>
              <a:buNone/>
            </a:pPr>
            <a:r>
              <a:t/>
            </a:r>
            <a:endParaRPr sz="900">
              <a:solidFill>
                <a:schemeClr val="lt1"/>
              </a:solidFill>
              <a:latin typeface="Roboto"/>
              <a:ea typeface="Roboto"/>
              <a:cs typeface="Roboto"/>
              <a:sym typeface="Roboto"/>
            </a:endParaRPr>
          </a:p>
        </p:txBody>
      </p:sp>
      <p:sp>
        <p:nvSpPr>
          <p:cNvPr id="1410" name="Google Shape;1410;p32"/>
          <p:cNvSpPr/>
          <p:nvPr/>
        </p:nvSpPr>
        <p:spPr>
          <a:xfrm rot="10289193">
            <a:off x="1070115" y="4033844"/>
            <a:ext cx="932171" cy="202084"/>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2"/>
          <p:cNvSpPr txBox="1"/>
          <p:nvPr>
            <p:ph type="ctrTitle"/>
          </p:nvPr>
        </p:nvSpPr>
        <p:spPr>
          <a:xfrm>
            <a:off x="-96175" y="3746950"/>
            <a:ext cx="1642200" cy="60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Admin/Club </a:t>
            </a:r>
            <a:r>
              <a:rPr lang="es" sz="1400">
                <a:solidFill>
                  <a:schemeClr val="lt1"/>
                </a:solidFill>
                <a:latin typeface="Roboto"/>
                <a:ea typeface="Roboto"/>
                <a:cs typeface="Roboto"/>
                <a:sym typeface="Roboto"/>
              </a:rPr>
              <a:t>Privileges</a:t>
            </a:r>
            <a:r>
              <a:rPr lang="es" sz="1400">
                <a:solidFill>
                  <a:schemeClr val="lt1"/>
                </a:solidFill>
                <a:latin typeface="Roboto"/>
                <a:ea typeface="Roboto"/>
                <a:cs typeface="Roboto"/>
                <a:sym typeface="Roboto"/>
              </a:rPr>
              <a:t> </a:t>
            </a:r>
            <a:endParaRPr sz="1400">
              <a:solidFill>
                <a:schemeClr val="lt1"/>
              </a:solidFill>
              <a:latin typeface="Roboto"/>
              <a:ea typeface="Roboto"/>
              <a:cs typeface="Roboto"/>
              <a:sym typeface="Roboto"/>
            </a:endParaRPr>
          </a:p>
          <a:p>
            <a:pPr indent="0" lvl="0" marL="0" rtl="0" algn="ctr">
              <a:spcBef>
                <a:spcPts val="0"/>
              </a:spcBef>
              <a:spcAft>
                <a:spcPts val="0"/>
              </a:spcAft>
              <a:buNone/>
            </a:pPr>
            <a:r>
              <a:t/>
            </a:r>
            <a:endParaRPr sz="1200">
              <a:solidFill>
                <a:schemeClr val="lt1"/>
              </a:solidFill>
              <a:latin typeface="Roboto"/>
              <a:ea typeface="Roboto"/>
              <a:cs typeface="Roboto"/>
              <a:sym typeface="Roboto"/>
            </a:endParaRPr>
          </a:p>
          <a:p>
            <a:pPr indent="0" lvl="0" marL="0" rtl="0" algn="ctr">
              <a:spcBef>
                <a:spcPts val="0"/>
              </a:spcBef>
              <a:spcAft>
                <a:spcPts val="0"/>
              </a:spcAft>
              <a:buNone/>
            </a:pPr>
            <a:r>
              <a:t/>
            </a:r>
            <a:endParaRPr sz="900">
              <a:solidFill>
                <a:schemeClr val="lt1"/>
              </a:solidFill>
              <a:latin typeface="Roboto"/>
              <a:ea typeface="Roboto"/>
              <a:cs typeface="Roboto"/>
              <a:sym typeface="Roboto"/>
            </a:endParaRPr>
          </a:p>
        </p:txBody>
      </p:sp>
      <p:sp>
        <p:nvSpPr>
          <p:cNvPr id="1412" name="Google Shape;1412;p32"/>
          <p:cNvSpPr txBox="1"/>
          <p:nvPr/>
        </p:nvSpPr>
        <p:spPr>
          <a:xfrm>
            <a:off x="42100" y="4740300"/>
            <a:ext cx="685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Sri</a:t>
            </a:r>
            <a:r>
              <a:rPr lang="es">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6" name="Shape 1416"/>
        <p:cNvGrpSpPr/>
        <p:nvPr/>
      </p:nvGrpSpPr>
      <p:grpSpPr>
        <a:xfrm>
          <a:off x="0" y="0"/>
          <a:ext cx="0" cy="0"/>
          <a:chOff x="0" y="0"/>
          <a:chExt cx="0" cy="0"/>
        </a:xfrm>
      </p:grpSpPr>
      <p:sp>
        <p:nvSpPr>
          <p:cNvPr id="1417" name="Google Shape;1417;p33"/>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Routes/Features</a:t>
            </a:r>
            <a:endParaRPr/>
          </a:p>
        </p:txBody>
      </p:sp>
      <p:sp>
        <p:nvSpPr>
          <p:cNvPr id="1418" name="Google Shape;1418;p33"/>
          <p:cNvSpPr txBox="1"/>
          <p:nvPr>
            <p:ph idx="1" type="subTitle"/>
          </p:nvPr>
        </p:nvSpPr>
        <p:spPr>
          <a:xfrm>
            <a:off x="6660006" y="3520163"/>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AJAX and JQUERY usage and model changes</a:t>
            </a:r>
            <a:endParaRPr/>
          </a:p>
        </p:txBody>
      </p:sp>
      <p:sp>
        <p:nvSpPr>
          <p:cNvPr id="1419" name="Google Shape;1419;p33"/>
          <p:cNvSpPr txBox="1"/>
          <p:nvPr>
            <p:ph idx="2" type="subTitle"/>
          </p:nvPr>
        </p:nvSpPr>
        <p:spPr>
          <a:xfrm>
            <a:off x="3708956" y="352017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Rails ActiveRecord Query</a:t>
            </a:r>
            <a:endParaRPr/>
          </a:p>
        </p:txBody>
      </p:sp>
      <p:sp>
        <p:nvSpPr>
          <p:cNvPr id="1420" name="Google Shape;1420;p33"/>
          <p:cNvSpPr txBox="1"/>
          <p:nvPr>
            <p:ph type="ctrTitle"/>
          </p:nvPr>
        </p:nvSpPr>
        <p:spPr>
          <a:xfrm>
            <a:off x="6566706" y="3454588"/>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Swipe Page and Matches</a:t>
            </a:r>
            <a:endParaRPr/>
          </a:p>
        </p:txBody>
      </p:sp>
      <p:sp>
        <p:nvSpPr>
          <p:cNvPr id="1421" name="Google Shape;1421;p33"/>
          <p:cNvSpPr txBox="1"/>
          <p:nvPr>
            <p:ph idx="4" type="ctrTitle"/>
          </p:nvPr>
        </p:nvSpPr>
        <p:spPr>
          <a:xfrm>
            <a:off x="3615656" y="346072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Search Function</a:t>
            </a:r>
            <a:endParaRPr/>
          </a:p>
        </p:txBody>
      </p:sp>
      <p:cxnSp>
        <p:nvCxnSpPr>
          <p:cNvPr id="1422" name="Google Shape;1422;p33"/>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grpSp>
        <p:nvGrpSpPr>
          <p:cNvPr id="1423" name="Google Shape;1423;p33"/>
          <p:cNvGrpSpPr/>
          <p:nvPr/>
        </p:nvGrpSpPr>
        <p:grpSpPr>
          <a:xfrm>
            <a:off x="7137798" y="1975928"/>
            <a:ext cx="983303" cy="1207887"/>
            <a:chOff x="3907325" y="2620775"/>
            <a:chExt cx="395250" cy="481825"/>
          </a:xfrm>
        </p:grpSpPr>
        <p:sp>
          <p:nvSpPr>
            <p:cNvPr id="1424" name="Google Shape;1424;p3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5" name="Google Shape;1425;p3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6" name="Google Shape;1426;p3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7" name="Google Shape;1427;p3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pic>
        <p:nvPicPr>
          <p:cNvPr id="1428" name="Google Shape;1428;p33"/>
          <p:cNvPicPr preferRelativeResize="0"/>
          <p:nvPr/>
        </p:nvPicPr>
        <p:blipFill>
          <a:blip r:embed="rId3">
            <a:alphaModFix/>
          </a:blip>
          <a:stretch>
            <a:fillRect/>
          </a:stretch>
        </p:blipFill>
        <p:spPr>
          <a:xfrm>
            <a:off x="3067225" y="1896600"/>
            <a:ext cx="2991924" cy="1129441"/>
          </a:xfrm>
          <a:prstGeom prst="rect">
            <a:avLst/>
          </a:prstGeom>
          <a:noFill/>
          <a:ln>
            <a:noFill/>
          </a:ln>
        </p:spPr>
      </p:pic>
      <p:grpSp>
        <p:nvGrpSpPr>
          <p:cNvPr id="1429" name="Google Shape;1429;p33"/>
          <p:cNvGrpSpPr/>
          <p:nvPr/>
        </p:nvGrpSpPr>
        <p:grpSpPr>
          <a:xfrm>
            <a:off x="654086" y="1767367"/>
            <a:ext cx="1770416" cy="1608748"/>
            <a:chOff x="3599700" y="1954475"/>
            <a:chExt cx="296175" cy="295400"/>
          </a:xfrm>
        </p:grpSpPr>
        <p:sp>
          <p:nvSpPr>
            <p:cNvPr id="1430" name="Google Shape;1430;p3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3" name="Google Shape;1433;p33"/>
          <p:cNvSpPr txBox="1"/>
          <p:nvPr>
            <p:ph idx="2" type="subTitle"/>
          </p:nvPr>
        </p:nvSpPr>
        <p:spPr>
          <a:xfrm>
            <a:off x="594594" y="35814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User vs. Admin vs. Clubs</a:t>
            </a:r>
            <a:endParaRPr/>
          </a:p>
        </p:txBody>
      </p:sp>
      <p:sp>
        <p:nvSpPr>
          <p:cNvPr id="1434" name="Google Shape;1434;p33"/>
          <p:cNvSpPr txBox="1"/>
          <p:nvPr>
            <p:ph idx="4" type="ctrTitle"/>
          </p:nvPr>
        </p:nvSpPr>
        <p:spPr>
          <a:xfrm>
            <a:off x="501294" y="35219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Roles</a:t>
            </a:r>
            <a:endParaRPr/>
          </a:p>
        </p:txBody>
      </p:sp>
      <p:sp>
        <p:nvSpPr>
          <p:cNvPr id="1435" name="Google Shape;1435;p33"/>
          <p:cNvSpPr txBox="1"/>
          <p:nvPr/>
        </p:nvSpPr>
        <p:spPr>
          <a:xfrm>
            <a:off x="42100" y="4740300"/>
            <a:ext cx="685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Sri </a:t>
            </a:r>
            <a:endParaRPr>
              <a:solidFill>
                <a:srgbClr val="FFFFFF"/>
              </a:solidFill>
              <a:latin typeface="Consolas"/>
              <a:ea typeface="Consolas"/>
              <a:cs typeface="Consolas"/>
              <a:sym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9" name="Shape 1439"/>
        <p:cNvGrpSpPr/>
        <p:nvPr/>
      </p:nvGrpSpPr>
      <p:grpSpPr>
        <a:xfrm>
          <a:off x="0" y="0"/>
          <a:ext cx="0" cy="0"/>
          <a:chOff x="0" y="0"/>
          <a:chExt cx="0" cy="0"/>
        </a:xfrm>
      </p:grpSpPr>
      <p:sp>
        <p:nvSpPr>
          <p:cNvPr id="1440" name="Google Shape;1440;p34"/>
          <p:cNvSpPr txBox="1"/>
          <p:nvPr>
            <p:ph idx="1" type="subTitle"/>
          </p:nvPr>
        </p:nvSpPr>
        <p:spPr>
          <a:xfrm>
            <a:off x="3289550" y="2010625"/>
            <a:ext cx="2525400" cy="2654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s" sz="1600"/>
              <a:t>User Functionality</a:t>
            </a:r>
            <a:endParaRPr sz="1600"/>
          </a:p>
          <a:p>
            <a:pPr indent="-330200" lvl="0" marL="457200" rtl="0" algn="l">
              <a:spcBef>
                <a:spcPts val="0"/>
              </a:spcBef>
              <a:spcAft>
                <a:spcPts val="0"/>
              </a:spcAft>
              <a:buSzPts val="1600"/>
              <a:buChar char="●"/>
            </a:pPr>
            <a:r>
              <a:rPr lang="es" sz="1600"/>
              <a:t>User Stats</a:t>
            </a:r>
            <a:endParaRPr sz="1600"/>
          </a:p>
          <a:p>
            <a:pPr indent="-330200" lvl="0" marL="457200" rtl="0" algn="l">
              <a:spcBef>
                <a:spcPts val="0"/>
              </a:spcBef>
              <a:spcAft>
                <a:spcPts val="0"/>
              </a:spcAft>
              <a:buSzPts val="1600"/>
              <a:buChar char="●"/>
            </a:pPr>
            <a:r>
              <a:rPr lang="es" sz="1600"/>
              <a:t>Club Stats</a:t>
            </a:r>
            <a:endParaRPr sz="1600"/>
          </a:p>
          <a:p>
            <a:pPr indent="-330200" lvl="0" marL="457200" rtl="0" algn="l">
              <a:spcBef>
                <a:spcPts val="0"/>
              </a:spcBef>
              <a:spcAft>
                <a:spcPts val="0"/>
              </a:spcAft>
              <a:buSzPts val="1600"/>
              <a:buChar char="●"/>
            </a:pPr>
            <a:r>
              <a:rPr lang="es" sz="1600"/>
              <a:t>User info</a:t>
            </a:r>
            <a:endParaRPr sz="1600"/>
          </a:p>
          <a:p>
            <a:pPr indent="-330200" lvl="0" marL="457200" rtl="0" algn="l">
              <a:spcBef>
                <a:spcPts val="0"/>
              </a:spcBef>
              <a:spcAft>
                <a:spcPts val="0"/>
              </a:spcAft>
              <a:buSzPts val="1600"/>
              <a:buChar char="●"/>
            </a:pPr>
            <a:r>
              <a:rPr lang="es" sz="1600"/>
              <a:t>Club</a:t>
            </a:r>
            <a:r>
              <a:rPr lang="es" sz="1600"/>
              <a:t> info</a:t>
            </a:r>
            <a:endParaRPr sz="1600"/>
          </a:p>
          <a:p>
            <a:pPr indent="-330200" lvl="0" marL="457200" rtl="0" algn="l">
              <a:spcBef>
                <a:spcPts val="0"/>
              </a:spcBef>
              <a:spcAft>
                <a:spcPts val="0"/>
              </a:spcAft>
              <a:buSzPts val="1600"/>
              <a:buChar char="●"/>
            </a:pPr>
            <a:r>
              <a:rPr lang="es" sz="1600"/>
              <a:t>CRUD </a:t>
            </a:r>
            <a:r>
              <a:rPr lang="es" sz="1600"/>
              <a:t>operations</a:t>
            </a:r>
            <a:r>
              <a:rPr lang="es" sz="1600"/>
              <a:t> for all accounts</a:t>
            </a:r>
            <a:endParaRPr sz="1600"/>
          </a:p>
        </p:txBody>
      </p:sp>
      <p:sp>
        <p:nvSpPr>
          <p:cNvPr id="1441" name="Google Shape;1441;p34"/>
          <p:cNvSpPr txBox="1"/>
          <p:nvPr>
            <p:ph idx="2" type="subTitle"/>
          </p:nvPr>
        </p:nvSpPr>
        <p:spPr>
          <a:xfrm>
            <a:off x="6113525" y="2010625"/>
            <a:ext cx="2382600" cy="2732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s" sz="1600"/>
              <a:t>Info profile page</a:t>
            </a:r>
            <a:endParaRPr sz="1600"/>
          </a:p>
          <a:p>
            <a:pPr indent="-330200" lvl="0" marL="457200" rtl="0" algn="l">
              <a:spcBef>
                <a:spcPts val="0"/>
              </a:spcBef>
              <a:spcAft>
                <a:spcPts val="0"/>
              </a:spcAft>
              <a:buSzPts val="1600"/>
              <a:buChar char="●"/>
            </a:pPr>
            <a:r>
              <a:rPr lang="es" sz="1600"/>
              <a:t>Matched User list</a:t>
            </a:r>
            <a:endParaRPr sz="1600"/>
          </a:p>
          <a:p>
            <a:pPr indent="-330200" lvl="0" marL="457200" rtl="0" algn="l">
              <a:spcBef>
                <a:spcPts val="0"/>
              </a:spcBef>
              <a:spcAft>
                <a:spcPts val="0"/>
              </a:spcAft>
              <a:buSzPts val="1600"/>
              <a:buChar char="●"/>
            </a:pPr>
            <a:r>
              <a:rPr lang="es" sz="1600"/>
              <a:t>User Statistics </a:t>
            </a:r>
            <a:endParaRPr sz="1600"/>
          </a:p>
          <a:p>
            <a:pPr indent="-330200" lvl="0" marL="457200" rtl="0" algn="l">
              <a:spcBef>
                <a:spcPts val="0"/>
              </a:spcBef>
              <a:spcAft>
                <a:spcPts val="0"/>
              </a:spcAft>
              <a:buSzPts val="1600"/>
              <a:buChar char="●"/>
            </a:pPr>
            <a:r>
              <a:rPr lang="es" sz="1600"/>
              <a:t>Graph Statistics</a:t>
            </a:r>
            <a:endParaRPr sz="1600"/>
          </a:p>
          <a:p>
            <a:pPr indent="0" lvl="0" marL="457200" rtl="0" algn="l">
              <a:spcBef>
                <a:spcPts val="0"/>
              </a:spcBef>
              <a:spcAft>
                <a:spcPts val="0"/>
              </a:spcAft>
              <a:buNone/>
            </a:pPr>
            <a:r>
              <a:t/>
            </a:r>
            <a:endParaRPr sz="1600"/>
          </a:p>
        </p:txBody>
      </p:sp>
      <p:sp>
        <p:nvSpPr>
          <p:cNvPr id="1442" name="Google Shape;1442;p34"/>
          <p:cNvSpPr txBox="1"/>
          <p:nvPr>
            <p:ph idx="3" type="subTitle"/>
          </p:nvPr>
        </p:nvSpPr>
        <p:spPr>
          <a:xfrm>
            <a:off x="826575" y="2049475"/>
            <a:ext cx="2221200" cy="2654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s" sz="1600"/>
              <a:t>Profile</a:t>
            </a:r>
            <a:endParaRPr sz="1600"/>
          </a:p>
          <a:p>
            <a:pPr indent="-330200" lvl="0" marL="457200" rtl="0" algn="l">
              <a:spcBef>
                <a:spcPts val="0"/>
              </a:spcBef>
              <a:spcAft>
                <a:spcPts val="0"/>
              </a:spcAft>
              <a:buSzPts val="1600"/>
              <a:buChar char="●"/>
            </a:pPr>
            <a:r>
              <a:rPr lang="es" sz="1600"/>
              <a:t>Match Me</a:t>
            </a:r>
            <a:endParaRPr sz="1600"/>
          </a:p>
          <a:p>
            <a:pPr indent="-330200" lvl="0" marL="457200" rtl="0" algn="l">
              <a:spcBef>
                <a:spcPts val="0"/>
              </a:spcBef>
              <a:spcAft>
                <a:spcPts val="0"/>
              </a:spcAft>
              <a:buSzPts val="1600"/>
              <a:buChar char="●"/>
            </a:pPr>
            <a:r>
              <a:rPr lang="es" sz="1600"/>
              <a:t>Display Matches</a:t>
            </a:r>
            <a:endParaRPr sz="1600"/>
          </a:p>
          <a:p>
            <a:pPr indent="-330200" lvl="0" marL="457200" rtl="0" algn="l">
              <a:spcBef>
                <a:spcPts val="0"/>
              </a:spcBef>
              <a:spcAft>
                <a:spcPts val="0"/>
              </a:spcAft>
              <a:buSzPts val="1600"/>
              <a:buChar char="●"/>
            </a:pPr>
            <a:r>
              <a:rPr lang="es" sz="1600"/>
              <a:t>Display Rejected</a:t>
            </a:r>
            <a:endParaRPr sz="1600"/>
          </a:p>
          <a:p>
            <a:pPr indent="-330200" lvl="0" marL="457200" rtl="0" algn="l">
              <a:spcBef>
                <a:spcPts val="0"/>
              </a:spcBef>
              <a:spcAft>
                <a:spcPts val="0"/>
              </a:spcAft>
              <a:buSzPts val="1600"/>
              <a:buChar char="●"/>
            </a:pPr>
            <a:r>
              <a:rPr lang="es" sz="1600"/>
              <a:t>Interests Page</a:t>
            </a:r>
            <a:endParaRPr sz="1600"/>
          </a:p>
          <a:p>
            <a:pPr indent="-330200" lvl="0" marL="457200" rtl="0" algn="l">
              <a:spcBef>
                <a:spcPts val="0"/>
              </a:spcBef>
              <a:spcAft>
                <a:spcPts val="0"/>
              </a:spcAft>
              <a:buSzPts val="1600"/>
              <a:buChar char="●"/>
            </a:pPr>
            <a:r>
              <a:rPr lang="es" sz="1600"/>
              <a:t>Explore Page</a:t>
            </a:r>
            <a:endParaRPr sz="1600"/>
          </a:p>
          <a:p>
            <a:pPr indent="-330200" lvl="0" marL="457200" rtl="0" algn="l">
              <a:spcBef>
                <a:spcPts val="0"/>
              </a:spcBef>
              <a:spcAft>
                <a:spcPts val="0"/>
              </a:spcAft>
              <a:buSzPts val="1600"/>
              <a:buChar char="●"/>
            </a:pPr>
            <a:r>
              <a:rPr lang="es" sz="1600"/>
              <a:t>Settings</a:t>
            </a:r>
            <a:endParaRPr sz="1600"/>
          </a:p>
          <a:p>
            <a:pPr indent="0" lvl="0" marL="457200" rtl="0" algn="l">
              <a:spcBef>
                <a:spcPts val="0"/>
              </a:spcBef>
              <a:spcAft>
                <a:spcPts val="0"/>
              </a:spcAft>
              <a:buNone/>
            </a:pPr>
            <a:r>
              <a:t/>
            </a:r>
            <a:endParaRPr/>
          </a:p>
        </p:txBody>
      </p:sp>
      <p:sp>
        <p:nvSpPr>
          <p:cNvPr id="1443" name="Google Shape;1443;p34"/>
          <p:cNvSpPr txBox="1"/>
          <p:nvPr>
            <p:ph idx="5" type="ctrTitle"/>
          </p:nvPr>
        </p:nvSpPr>
        <p:spPr>
          <a:xfrm>
            <a:off x="970864" y="1453725"/>
            <a:ext cx="2460300" cy="34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t>USER</a:t>
            </a:r>
            <a:endParaRPr sz="1800"/>
          </a:p>
        </p:txBody>
      </p:sp>
      <p:sp>
        <p:nvSpPr>
          <p:cNvPr id="1444" name="Google Shape;1444;p34"/>
          <p:cNvSpPr txBox="1"/>
          <p:nvPr>
            <p:ph idx="6" type="ctrTitle"/>
          </p:nvPr>
        </p:nvSpPr>
        <p:spPr>
          <a:xfrm>
            <a:off x="311700" y="4349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FUNCTIONALITY</a:t>
            </a:r>
            <a:endParaRPr/>
          </a:p>
        </p:txBody>
      </p:sp>
      <p:grpSp>
        <p:nvGrpSpPr>
          <p:cNvPr id="1445" name="Google Shape;1445;p34"/>
          <p:cNvGrpSpPr/>
          <p:nvPr/>
        </p:nvGrpSpPr>
        <p:grpSpPr>
          <a:xfrm>
            <a:off x="1273990" y="1260669"/>
            <a:ext cx="483068" cy="575669"/>
            <a:chOff x="-57578225" y="1904075"/>
            <a:chExt cx="319025" cy="318225"/>
          </a:xfrm>
        </p:grpSpPr>
        <p:sp>
          <p:nvSpPr>
            <p:cNvPr id="1446" name="Google Shape;1446;p3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 name="Google Shape;1450;p34"/>
          <p:cNvSpPr txBox="1"/>
          <p:nvPr>
            <p:ph idx="5" type="ctrTitle"/>
          </p:nvPr>
        </p:nvSpPr>
        <p:spPr>
          <a:xfrm>
            <a:off x="6033289" y="1433788"/>
            <a:ext cx="2460300" cy="34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t>Clubs</a:t>
            </a:r>
            <a:endParaRPr sz="1800"/>
          </a:p>
        </p:txBody>
      </p:sp>
      <p:grpSp>
        <p:nvGrpSpPr>
          <p:cNvPr id="1451" name="Google Shape;1451;p34"/>
          <p:cNvGrpSpPr/>
          <p:nvPr/>
        </p:nvGrpSpPr>
        <p:grpSpPr>
          <a:xfrm>
            <a:off x="3580991" y="1345456"/>
            <a:ext cx="538194" cy="523798"/>
            <a:chOff x="-51708850" y="2305750"/>
            <a:chExt cx="278050" cy="318225"/>
          </a:xfrm>
        </p:grpSpPr>
        <p:sp>
          <p:nvSpPr>
            <p:cNvPr id="1452" name="Google Shape;1452;p34"/>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4"/>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4"/>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 name="Google Shape;1455;p34"/>
          <p:cNvSpPr txBox="1"/>
          <p:nvPr>
            <p:ph idx="5" type="ctrTitle"/>
          </p:nvPr>
        </p:nvSpPr>
        <p:spPr>
          <a:xfrm>
            <a:off x="3431164" y="1433788"/>
            <a:ext cx="2460300" cy="34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t>Admin</a:t>
            </a:r>
            <a:endParaRPr sz="1800"/>
          </a:p>
        </p:txBody>
      </p:sp>
      <p:grpSp>
        <p:nvGrpSpPr>
          <p:cNvPr id="1456" name="Google Shape;1456;p34"/>
          <p:cNvGrpSpPr/>
          <p:nvPr/>
        </p:nvGrpSpPr>
        <p:grpSpPr>
          <a:xfrm>
            <a:off x="6199690" y="1314800"/>
            <a:ext cx="539574" cy="585094"/>
            <a:chOff x="2141000" y="1954475"/>
            <a:chExt cx="296975" cy="296175"/>
          </a:xfrm>
        </p:grpSpPr>
        <p:sp>
          <p:nvSpPr>
            <p:cNvPr id="1457" name="Google Shape;1457;p34"/>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4"/>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4"/>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4"/>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 name="Google Shape;1461;p34"/>
          <p:cNvSpPr txBox="1"/>
          <p:nvPr/>
        </p:nvSpPr>
        <p:spPr>
          <a:xfrm>
            <a:off x="42100" y="4740300"/>
            <a:ext cx="685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Sri </a:t>
            </a:r>
            <a:endParaRPr>
              <a:solidFill>
                <a:srgbClr val="FFFFFF"/>
              </a:solidFill>
              <a:latin typeface="Consolas"/>
              <a:ea typeface="Consolas"/>
              <a:cs typeface="Consolas"/>
              <a:sym typeface="Consola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5" name="Shape 1465"/>
        <p:cNvGrpSpPr/>
        <p:nvPr/>
      </p:nvGrpSpPr>
      <p:grpSpPr>
        <a:xfrm>
          <a:off x="0" y="0"/>
          <a:ext cx="0" cy="0"/>
          <a:chOff x="0" y="0"/>
          <a:chExt cx="0" cy="0"/>
        </a:xfrm>
      </p:grpSpPr>
      <p:sp>
        <p:nvSpPr>
          <p:cNvPr id="1466" name="Google Shape;1466;p3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ADMINS</a:t>
            </a:r>
            <a:endParaRPr/>
          </a:p>
        </p:txBody>
      </p:sp>
      <p:sp>
        <p:nvSpPr>
          <p:cNvPr id="1467" name="Google Shape;1467;p35"/>
          <p:cNvSpPr txBox="1"/>
          <p:nvPr>
            <p:ph idx="8" type="title"/>
          </p:nvPr>
        </p:nvSpPr>
        <p:spPr>
          <a:xfrm>
            <a:off x="1558850" y="16756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01</a:t>
            </a:r>
            <a:endParaRPr>
              <a:solidFill>
                <a:srgbClr val="48FFD5"/>
              </a:solidFill>
            </a:endParaRPr>
          </a:p>
        </p:txBody>
      </p:sp>
      <p:sp>
        <p:nvSpPr>
          <p:cNvPr id="1468" name="Google Shape;1468;p35"/>
          <p:cNvSpPr txBox="1"/>
          <p:nvPr>
            <p:ph idx="16" type="ctrTitle"/>
          </p:nvPr>
        </p:nvSpPr>
        <p:spPr>
          <a:xfrm>
            <a:off x="-625225" y="1825175"/>
            <a:ext cx="2076000" cy="40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Index</a:t>
            </a:r>
            <a:endParaRPr/>
          </a:p>
        </p:txBody>
      </p:sp>
      <p:cxnSp>
        <p:nvCxnSpPr>
          <p:cNvPr id="1469" name="Google Shape;1469;p35"/>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
        <p:nvSpPr>
          <p:cNvPr id="1470" name="Google Shape;1470;p35"/>
          <p:cNvSpPr txBox="1"/>
          <p:nvPr>
            <p:ph idx="8" type="title"/>
          </p:nvPr>
        </p:nvSpPr>
        <p:spPr>
          <a:xfrm>
            <a:off x="1558850" y="24107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a:t>
            </a:r>
            <a:r>
              <a:rPr lang="es"/>
              <a:t>2</a:t>
            </a:r>
            <a:endParaRPr>
              <a:solidFill>
                <a:srgbClr val="48FFD5"/>
              </a:solidFill>
            </a:endParaRPr>
          </a:p>
        </p:txBody>
      </p:sp>
      <p:sp>
        <p:nvSpPr>
          <p:cNvPr id="1471" name="Google Shape;1471;p35"/>
          <p:cNvSpPr txBox="1"/>
          <p:nvPr>
            <p:ph idx="16" type="ctrTitle"/>
          </p:nvPr>
        </p:nvSpPr>
        <p:spPr>
          <a:xfrm>
            <a:off x="-625225" y="2560275"/>
            <a:ext cx="2076000" cy="40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Create</a:t>
            </a:r>
            <a:endParaRPr/>
          </a:p>
        </p:txBody>
      </p:sp>
      <p:sp>
        <p:nvSpPr>
          <p:cNvPr id="1472" name="Google Shape;1472;p35"/>
          <p:cNvSpPr txBox="1"/>
          <p:nvPr>
            <p:ph idx="8" type="title"/>
          </p:nvPr>
        </p:nvSpPr>
        <p:spPr>
          <a:xfrm>
            <a:off x="1558850" y="31458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a:t>
            </a:r>
            <a:r>
              <a:rPr lang="es"/>
              <a:t>3</a:t>
            </a:r>
            <a:endParaRPr>
              <a:solidFill>
                <a:srgbClr val="48FFD5"/>
              </a:solidFill>
            </a:endParaRPr>
          </a:p>
        </p:txBody>
      </p:sp>
      <p:sp>
        <p:nvSpPr>
          <p:cNvPr id="1473" name="Google Shape;1473;p35"/>
          <p:cNvSpPr txBox="1"/>
          <p:nvPr>
            <p:ph idx="16" type="ctrTitle"/>
          </p:nvPr>
        </p:nvSpPr>
        <p:spPr>
          <a:xfrm>
            <a:off x="-625225" y="3295375"/>
            <a:ext cx="2076000" cy="40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New</a:t>
            </a:r>
            <a:endParaRPr/>
          </a:p>
        </p:txBody>
      </p:sp>
      <p:sp>
        <p:nvSpPr>
          <p:cNvPr id="1474" name="Google Shape;1474;p35"/>
          <p:cNvSpPr txBox="1"/>
          <p:nvPr>
            <p:ph idx="8" type="title"/>
          </p:nvPr>
        </p:nvSpPr>
        <p:spPr>
          <a:xfrm>
            <a:off x="1558850" y="39317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a:t>
            </a:r>
            <a:r>
              <a:rPr lang="es"/>
              <a:t>4</a:t>
            </a:r>
            <a:endParaRPr>
              <a:solidFill>
                <a:srgbClr val="48FFD5"/>
              </a:solidFill>
            </a:endParaRPr>
          </a:p>
        </p:txBody>
      </p:sp>
      <p:sp>
        <p:nvSpPr>
          <p:cNvPr id="1475" name="Google Shape;1475;p35"/>
          <p:cNvSpPr txBox="1"/>
          <p:nvPr>
            <p:ph idx="16" type="ctrTitle"/>
          </p:nvPr>
        </p:nvSpPr>
        <p:spPr>
          <a:xfrm>
            <a:off x="-625225" y="4081275"/>
            <a:ext cx="2076000" cy="40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Show</a:t>
            </a:r>
            <a:endParaRPr/>
          </a:p>
        </p:txBody>
      </p:sp>
      <p:sp>
        <p:nvSpPr>
          <p:cNvPr id="1476" name="Google Shape;1476;p35"/>
          <p:cNvSpPr txBox="1"/>
          <p:nvPr>
            <p:ph idx="8" type="title"/>
          </p:nvPr>
        </p:nvSpPr>
        <p:spPr>
          <a:xfrm>
            <a:off x="6350500" y="18251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a:t>
            </a:r>
            <a:r>
              <a:rPr lang="es"/>
              <a:t>5</a:t>
            </a:r>
            <a:endParaRPr>
              <a:solidFill>
                <a:srgbClr val="48FFD5"/>
              </a:solidFill>
            </a:endParaRPr>
          </a:p>
        </p:txBody>
      </p:sp>
      <p:sp>
        <p:nvSpPr>
          <p:cNvPr id="1477" name="Google Shape;1477;p35"/>
          <p:cNvSpPr txBox="1"/>
          <p:nvPr>
            <p:ph idx="16" type="ctrTitle"/>
          </p:nvPr>
        </p:nvSpPr>
        <p:spPr>
          <a:xfrm>
            <a:off x="4166425" y="1974700"/>
            <a:ext cx="2076000" cy="40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Edit</a:t>
            </a:r>
            <a:endParaRPr/>
          </a:p>
        </p:txBody>
      </p:sp>
      <p:sp>
        <p:nvSpPr>
          <p:cNvPr id="1478" name="Google Shape;1478;p35"/>
          <p:cNvSpPr txBox="1"/>
          <p:nvPr>
            <p:ph idx="8" type="title"/>
          </p:nvPr>
        </p:nvSpPr>
        <p:spPr>
          <a:xfrm>
            <a:off x="6350500" y="25602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a:t>
            </a:r>
            <a:r>
              <a:rPr lang="es"/>
              <a:t>6</a:t>
            </a:r>
            <a:endParaRPr>
              <a:solidFill>
                <a:srgbClr val="48FFD5"/>
              </a:solidFill>
            </a:endParaRPr>
          </a:p>
        </p:txBody>
      </p:sp>
      <p:sp>
        <p:nvSpPr>
          <p:cNvPr id="1479" name="Google Shape;1479;p35"/>
          <p:cNvSpPr txBox="1"/>
          <p:nvPr>
            <p:ph idx="16" type="ctrTitle"/>
          </p:nvPr>
        </p:nvSpPr>
        <p:spPr>
          <a:xfrm>
            <a:off x="4166425" y="2709800"/>
            <a:ext cx="2076000" cy="40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Update</a:t>
            </a:r>
            <a:endParaRPr/>
          </a:p>
        </p:txBody>
      </p:sp>
      <p:sp>
        <p:nvSpPr>
          <p:cNvPr id="1480" name="Google Shape;1480;p35"/>
          <p:cNvSpPr txBox="1"/>
          <p:nvPr>
            <p:ph idx="8" type="title"/>
          </p:nvPr>
        </p:nvSpPr>
        <p:spPr>
          <a:xfrm>
            <a:off x="6350500" y="32953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a:t>
            </a:r>
            <a:r>
              <a:rPr lang="es"/>
              <a:t>7</a:t>
            </a:r>
            <a:endParaRPr>
              <a:solidFill>
                <a:srgbClr val="48FFD5"/>
              </a:solidFill>
            </a:endParaRPr>
          </a:p>
        </p:txBody>
      </p:sp>
      <p:sp>
        <p:nvSpPr>
          <p:cNvPr id="1481" name="Google Shape;1481;p35"/>
          <p:cNvSpPr txBox="1"/>
          <p:nvPr>
            <p:ph idx="16" type="ctrTitle"/>
          </p:nvPr>
        </p:nvSpPr>
        <p:spPr>
          <a:xfrm>
            <a:off x="4166425" y="3444900"/>
            <a:ext cx="2076000" cy="40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Destroy</a:t>
            </a:r>
            <a:endParaRPr/>
          </a:p>
        </p:txBody>
      </p:sp>
      <p:pic>
        <p:nvPicPr>
          <p:cNvPr id="1482" name="Google Shape;1482;p35"/>
          <p:cNvPicPr preferRelativeResize="0"/>
          <p:nvPr/>
        </p:nvPicPr>
        <p:blipFill>
          <a:blip r:embed="rId3">
            <a:alphaModFix/>
          </a:blip>
          <a:stretch>
            <a:fillRect/>
          </a:stretch>
        </p:blipFill>
        <p:spPr>
          <a:xfrm>
            <a:off x="3097250" y="1895701"/>
            <a:ext cx="5338513" cy="2341174"/>
          </a:xfrm>
          <a:prstGeom prst="rect">
            <a:avLst/>
          </a:prstGeom>
          <a:noFill/>
          <a:ln>
            <a:noFill/>
          </a:ln>
        </p:spPr>
      </p:pic>
      <p:pic>
        <p:nvPicPr>
          <p:cNvPr id="1483" name="Google Shape;1483;p35"/>
          <p:cNvPicPr preferRelativeResize="0"/>
          <p:nvPr/>
        </p:nvPicPr>
        <p:blipFill>
          <a:blip r:embed="rId4">
            <a:alphaModFix/>
          </a:blip>
          <a:stretch>
            <a:fillRect/>
          </a:stretch>
        </p:blipFill>
        <p:spPr>
          <a:xfrm>
            <a:off x="4078627" y="1511112"/>
            <a:ext cx="2770301" cy="3212324"/>
          </a:xfrm>
          <a:prstGeom prst="rect">
            <a:avLst/>
          </a:prstGeom>
          <a:noFill/>
          <a:ln>
            <a:noFill/>
          </a:ln>
        </p:spPr>
      </p:pic>
      <p:pic>
        <p:nvPicPr>
          <p:cNvPr id="1484" name="Google Shape;1484;p35"/>
          <p:cNvPicPr preferRelativeResize="0"/>
          <p:nvPr/>
        </p:nvPicPr>
        <p:blipFill>
          <a:blip r:embed="rId5">
            <a:alphaModFix/>
          </a:blip>
          <a:stretch>
            <a:fillRect/>
          </a:stretch>
        </p:blipFill>
        <p:spPr>
          <a:xfrm>
            <a:off x="3827203" y="1367163"/>
            <a:ext cx="3986799" cy="3577076"/>
          </a:xfrm>
          <a:prstGeom prst="rect">
            <a:avLst/>
          </a:prstGeom>
          <a:noFill/>
          <a:ln>
            <a:noFill/>
          </a:ln>
        </p:spPr>
      </p:pic>
      <p:pic>
        <p:nvPicPr>
          <p:cNvPr id="1485" name="Google Shape;1485;p35"/>
          <p:cNvPicPr preferRelativeResize="0"/>
          <p:nvPr/>
        </p:nvPicPr>
        <p:blipFill>
          <a:blip r:embed="rId6">
            <a:alphaModFix/>
          </a:blip>
          <a:stretch>
            <a:fillRect/>
          </a:stretch>
        </p:blipFill>
        <p:spPr>
          <a:xfrm>
            <a:off x="692929" y="1511112"/>
            <a:ext cx="4271400" cy="2991899"/>
          </a:xfrm>
          <a:prstGeom prst="rect">
            <a:avLst/>
          </a:prstGeom>
          <a:noFill/>
          <a:ln>
            <a:noFill/>
          </a:ln>
        </p:spPr>
      </p:pic>
      <p:pic>
        <p:nvPicPr>
          <p:cNvPr id="1486" name="Google Shape;1486;p35"/>
          <p:cNvPicPr preferRelativeResize="0"/>
          <p:nvPr/>
        </p:nvPicPr>
        <p:blipFill>
          <a:blip r:embed="rId7">
            <a:alphaModFix/>
          </a:blip>
          <a:stretch>
            <a:fillRect/>
          </a:stretch>
        </p:blipFill>
        <p:spPr>
          <a:xfrm>
            <a:off x="857788" y="2129925"/>
            <a:ext cx="4106543" cy="1562950"/>
          </a:xfrm>
          <a:prstGeom prst="rect">
            <a:avLst/>
          </a:prstGeom>
          <a:noFill/>
          <a:ln>
            <a:noFill/>
          </a:ln>
        </p:spPr>
      </p:pic>
      <p:pic>
        <p:nvPicPr>
          <p:cNvPr id="1487" name="Google Shape;1487;p35"/>
          <p:cNvPicPr preferRelativeResize="0"/>
          <p:nvPr/>
        </p:nvPicPr>
        <p:blipFill>
          <a:blip r:embed="rId8">
            <a:alphaModFix/>
          </a:blip>
          <a:stretch>
            <a:fillRect/>
          </a:stretch>
        </p:blipFill>
        <p:spPr>
          <a:xfrm>
            <a:off x="1065088" y="2129913"/>
            <a:ext cx="3527067" cy="1562975"/>
          </a:xfrm>
          <a:prstGeom prst="rect">
            <a:avLst/>
          </a:prstGeom>
          <a:noFill/>
          <a:ln>
            <a:noFill/>
          </a:ln>
        </p:spPr>
      </p:pic>
      <p:pic>
        <p:nvPicPr>
          <p:cNvPr id="1488" name="Google Shape;1488;p35"/>
          <p:cNvPicPr preferRelativeResize="0"/>
          <p:nvPr/>
        </p:nvPicPr>
        <p:blipFill>
          <a:blip r:embed="rId9">
            <a:alphaModFix/>
          </a:blip>
          <a:stretch>
            <a:fillRect/>
          </a:stretch>
        </p:blipFill>
        <p:spPr>
          <a:xfrm>
            <a:off x="3687000" y="1659763"/>
            <a:ext cx="4748775" cy="2991900"/>
          </a:xfrm>
          <a:prstGeom prst="rect">
            <a:avLst/>
          </a:prstGeom>
          <a:noFill/>
          <a:ln>
            <a:noFill/>
          </a:ln>
        </p:spPr>
      </p:pic>
      <p:sp>
        <p:nvSpPr>
          <p:cNvPr id="1489" name="Google Shape;1489;p35"/>
          <p:cNvSpPr txBox="1"/>
          <p:nvPr/>
        </p:nvSpPr>
        <p:spPr>
          <a:xfrm>
            <a:off x="42100" y="4740300"/>
            <a:ext cx="685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Sri </a:t>
            </a:r>
            <a:endParaRPr>
              <a:solidFill>
                <a:srgbClr val="FFFFFF"/>
              </a:solidFill>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67"/>
                                        </p:tgtEl>
                                        <p:attrNameLst>
                                          <p:attrName>style.visibility</p:attrName>
                                        </p:attrNameLst>
                                      </p:cBhvr>
                                      <p:to>
                                        <p:strVal val="visible"/>
                                      </p:to>
                                    </p:set>
                                    <p:anim calcmode="lin" valueType="num">
                                      <p:cBhvr additive="base">
                                        <p:cTn dur="1000"/>
                                        <p:tgtEl>
                                          <p:spTgt spid="1467"/>
                                        </p:tgtEl>
                                        <p:attrNameLst>
                                          <p:attrName>ppt_w</p:attrName>
                                        </p:attrNameLst>
                                      </p:cBhvr>
                                      <p:tavLst>
                                        <p:tav fmla="" tm="0">
                                          <p:val>
                                            <p:strVal val="0"/>
                                          </p:val>
                                        </p:tav>
                                        <p:tav fmla="" tm="100000">
                                          <p:val>
                                            <p:strVal val="#ppt_w"/>
                                          </p:val>
                                        </p:tav>
                                      </p:tavLst>
                                    </p:anim>
                                    <p:anim calcmode="lin" valueType="num">
                                      <p:cBhvr additive="base">
                                        <p:cTn dur="1000"/>
                                        <p:tgtEl>
                                          <p:spTgt spid="146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68"/>
                                        </p:tgtEl>
                                        <p:attrNameLst>
                                          <p:attrName>style.visibility</p:attrName>
                                        </p:attrNameLst>
                                      </p:cBhvr>
                                      <p:to>
                                        <p:strVal val="visible"/>
                                      </p:to>
                                    </p:set>
                                    <p:anim calcmode="lin" valueType="num">
                                      <p:cBhvr additive="base">
                                        <p:cTn dur="1000"/>
                                        <p:tgtEl>
                                          <p:spTgt spid="1468"/>
                                        </p:tgtEl>
                                        <p:attrNameLst>
                                          <p:attrName>ppt_w</p:attrName>
                                        </p:attrNameLst>
                                      </p:cBhvr>
                                      <p:tavLst>
                                        <p:tav fmla="" tm="0">
                                          <p:val>
                                            <p:strVal val="0"/>
                                          </p:val>
                                        </p:tav>
                                        <p:tav fmla="" tm="100000">
                                          <p:val>
                                            <p:strVal val="#ppt_w"/>
                                          </p:val>
                                        </p:tav>
                                      </p:tavLst>
                                    </p:anim>
                                    <p:anim calcmode="lin" valueType="num">
                                      <p:cBhvr additive="base">
                                        <p:cTn dur="1000"/>
                                        <p:tgtEl>
                                          <p:spTgt spid="1468"/>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68"/>
                                        </p:tgtEl>
                                        <p:attrNameLst>
                                          <p:attrName>style.visibility</p:attrName>
                                        </p:attrNameLst>
                                      </p:cBhvr>
                                      <p:to>
                                        <p:strVal val="visible"/>
                                      </p:to>
                                    </p:set>
                                    <p:anim calcmode="lin" valueType="num">
                                      <p:cBhvr additive="base">
                                        <p:cTn dur="1000"/>
                                        <p:tgtEl>
                                          <p:spTgt spid="1468"/>
                                        </p:tgtEl>
                                        <p:attrNameLst>
                                          <p:attrName>ppt_w</p:attrName>
                                        </p:attrNameLst>
                                      </p:cBhvr>
                                      <p:tavLst>
                                        <p:tav fmla="" tm="0">
                                          <p:val>
                                            <p:strVal val="0"/>
                                          </p:val>
                                        </p:tav>
                                        <p:tav fmla="" tm="100000">
                                          <p:val>
                                            <p:strVal val="#ppt_w"/>
                                          </p:val>
                                        </p:tav>
                                      </p:tavLst>
                                    </p:anim>
                                    <p:anim calcmode="lin" valueType="num">
                                      <p:cBhvr additive="base">
                                        <p:cTn dur="1000"/>
                                        <p:tgtEl>
                                          <p:spTgt spid="1468"/>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82"/>
                                        </p:tgtEl>
                                        <p:attrNameLst>
                                          <p:attrName>style.visibility</p:attrName>
                                        </p:attrNameLst>
                                      </p:cBhvr>
                                      <p:to>
                                        <p:strVal val="visible"/>
                                      </p:to>
                                    </p:set>
                                    <p:anim calcmode="lin" valueType="num">
                                      <p:cBhvr additive="base">
                                        <p:cTn dur="1000"/>
                                        <p:tgtEl>
                                          <p:spTgt spid="1482"/>
                                        </p:tgtEl>
                                        <p:attrNameLst>
                                          <p:attrName>ppt_w</p:attrName>
                                        </p:attrNameLst>
                                      </p:cBhvr>
                                      <p:tavLst>
                                        <p:tav fmla="" tm="0">
                                          <p:val>
                                            <p:strVal val="0"/>
                                          </p:val>
                                        </p:tav>
                                        <p:tav fmla="" tm="100000">
                                          <p:val>
                                            <p:strVal val="#ppt_w"/>
                                          </p:val>
                                        </p:tav>
                                      </p:tavLst>
                                    </p:anim>
                                    <p:anim calcmode="lin" valueType="num">
                                      <p:cBhvr additive="base">
                                        <p:cTn dur="1000"/>
                                        <p:tgtEl>
                                          <p:spTgt spid="1482"/>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70"/>
                                        </p:tgtEl>
                                        <p:attrNameLst>
                                          <p:attrName>style.visibility</p:attrName>
                                        </p:attrNameLst>
                                      </p:cBhvr>
                                      <p:to>
                                        <p:strVal val="visible"/>
                                      </p:to>
                                    </p:set>
                                    <p:anim calcmode="lin" valueType="num">
                                      <p:cBhvr additive="base">
                                        <p:cTn dur="1000"/>
                                        <p:tgtEl>
                                          <p:spTgt spid="1470"/>
                                        </p:tgtEl>
                                        <p:attrNameLst>
                                          <p:attrName>ppt_w</p:attrName>
                                        </p:attrNameLst>
                                      </p:cBhvr>
                                      <p:tavLst>
                                        <p:tav fmla="" tm="0">
                                          <p:val>
                                            <p:strVal val="0"/>
                                          </p:val>
                                        </p:tav>
                                        <p:tav fmla="" tm="100000">
                                          <p:val>
                                            <p:strVal val="#ppt_w"/>
                                          </p:val>
                                        </p:tav>
                                      </p:tavLst>
                                    </p:anim>
                                    <p:anim calcmode="lin" valueType="num">
                                      <p:cBhvr additive="base">
                                        <p:cTn dur="1000"/>
                                        <p:tgtEl>
                                          <p:spTgt spid="1470"/>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71"/>
                                        </p:tgtEl>
                                        <p:attrNameLst>
                                          <p:attrName>style.visibility</p:attrName>
                                        </p:attrNameLst>
                                      </p:cBhvr>
                                      <p:to>
                                        <p:strVal val="visible"/>
                                      </p:to>
                                    </p:set>
                                    <p:anim calcmode="lin" valueType="num">
                                      <p:cBhvr additive="base">
                                        <p:cTn dur="1000"/>
                                        <p:tgtEl>
                                          <p:spTgt spid="1471"/>
                                        </p:tgtEl>
                                        <p:attrNameLst>
                                          <p:attrName>ppt_w</p:attrName>
                                        </p:attrNameLst>
                                      </p:cBhvr>
                                      <p:tavLst>
                                        <p:tav fmla="" tm="0">
                                          <p:val>
                                            <p:strVal val="0"/>
                                          </p:val>
                                        </p:tav>
                                        <p:tav fmla="" tm="100000">
                                          <p:val>
                                            <p:strVal val="#ppt_w"/>
                                          </p:val>
                                        </p:tav>
                                      </p:tavLst>
                                    </p:anim>
                                    <p:anim calcmode="lin" valueType="num">
                                      <p:cBhvr additive="base">
                                        <p:cTn dur="1000"/>
                                        <p:tgtEl>
                                          <p:spTgt spid="1471"/>
                                        </p:tgtEl>
                                        <p:attrNameLst>
                                          <p:attrName>ppt_h</p:attrName>
                                        </p:attrNameLst>
                                      </p:cBhvr>
                                      <p:tavLst>
                                        <p:tav fmla="" tm="0">
                                          <p:val>
                                            <p:strVal val="0"/>
                                          </p:val>
                                        </p:tav>
                                        <p:tav fmla="" tm="100000">
                                          <p:val>
                                            <p:strVal val="#ppt_h"/>
                                          </p:val>
                                        </p:tav>
                                      </p:tavLst>
                                    </p:anim>
                                  </p:childTnLst>
                                </p:cTn>
                              </p:par>
                              <p:par>
                                <p:cTn fill="hold" nodeType="withEffect" presetClass="exit" presetID="1" presetSubtype="0">
                                  <p:stCondLst>
                                    <p:cond delay="0"/>
                                  </p:stCondLst>
                                  <p:childTnLst>
                                    <p:set>
                                      <p:cBhvr>
                                        <p:cTn dur="1" fill="hold">
                                          <p:stCondLst>
                                            <p:cond delay="0"/>
                                          </p:stCondLst>
                                        </p:cTn>
                                        <p:tgtEl>
                                          <p:spTgt spid="1482"/>
                                        </p:tgtEl>
                                        <p:attrNameLst>
                                          <p:attrName>style.visibility</p:attrName>
                                        </p:attrNameLst>
                                      </p:cBhvr>
                                      <p:to>
                                        <p:strVal val="hidden"/>
                                      </p:to>
                                    </p:set>
                                  </p:childTnLst>
                                </p:cTn>
                              </p:par>
                              <p:par>
                                <p:cTn fill="hold" nodeType="withEffect" presetClass="entr" presetID="23" presetSubtype="16">
                                  <p:stCondLst>
                                    <p:cond delay="0"/>
                                  </p:stCondLst>
                                  <p:childTnLst>
                                    <p:set>
                                      <p:cBhvr>
                                        <p:cTn dur="1" fill="hold">
                                          <p:stCondLst>
                                            <p:cond delay="0"/>
                                          </p:stCondLst>
                                        </p:cTn>
                                        <p:tgtEl>
                                          <p:spTgt spid="1488"/>
                                        </p:tgtEl>
                                        <p:attrNameLst>
                                          <p:attrName>style.visibility</p:attrName>
                                        </p:attrNameLst>
                                      </p:cBhvr>
                                      <p:to>
                                        <p:strVal val="visible"/>
                                      </p:to>
                                    </p:set>
                                    <p:anim calcmode="lin" valueType="num">
                                      <p:cBhvr additive="base">
                                        <p:cTn dur="1000"/>
                                        <p:tgtEl>
                                          <p:spTgt spid="1488"/>
                                        </p:tgtEl>
                                        <p:attrNameLst>
                                          <p:attrName>ppt_w</p:attrName>
                                        </p:attrNameLst>
                                      </p:cBhvr>
                                      <p:tavLst>
                                        <p:tav fmla="" tm="0">
                                          <p:val>
                                            <p:strVal val="0"/>
                                          </p:val>
                                        </p:tav>
                                        <p:tav fmla="" tm="100000">
                                          <p:val>
                                            <p:strVal val="#ppt_w"/>
                                          </p:val>
                                        </p:tav>
                                      </p:tavLst>
                                    </p:anim>
                                    <p:anim calcmode="lin" valueType="num">
                                      <p:cBhvr additive="base">
                                        <p:cTn dur="1000"/>
                                        <p:tgtEl>
                                          <p:spTgt spid="148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72"/>
                                        </p:tgtEl>
                                        <p:attrNameLst>
                                          <p:attrName>style.visibility</p:attrName>
                                        </p:attrNameLst>
                                      </p:cBhvr>
                                      <p:to>
                                        <p:strVal val="visible"/>
                                      </p:to>
                                    </p:set>
                                    <p:anim calcmode="lin" valueType="num">
                                      <p:cBhvr additive="base">
                                        <p:cTn dur="1000"/>
                                        <p:tgtEl>
                                          <p:spTgt spid="1472"/>
                                        </p:tgtEl>
                                        <p:attrNameLst>
                                          <p:attrName>ppt_w</p:attrName>
                                        </p:attrNameLst>
                                      </p:cBhvr>
                                      <p:tavLst>
                                        <p:tav fmla="" tm="0">
                                          <p:val>
                                            <p:strVal val="0"/>
                                          </p:val>
                                        </p:tav>
                                        <p:tav fmla="" tm="100000">
                                          <p:val>
                                            <p:strVal val="#ppt_w"/>
                                          </p:val>
                                        </p:tav>
                                      </p:tavLst>
                                    </p:anim>
                                    <p:anim calcmode="lin" valueType="num">
                                      <p:cBhvr additive="base">
                                        <p:cTn dur="1000"/>
                                        <p:tgtEl>
                                          <p:spTgt spid="1472"/>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73"/>
                                        </p:tgtEl>
                                        <p:attrNameLst>
                                          <p:attrName>style.visibility</p:attrName>
                                        </p:attrNameLst>
                                      </p:cBhvr>
                                      <p:to>
                                        <p:strVal val="visible"/>
                                      </p:to>
                                    </p:set>
                                    <p:anim calcmode="lin" valueType="num">
                                      <p:cBhvr additive="base">
                                        <p:cTn dur="1000"/>
                                        <p:tgtEl>
                                          <p:spTgt spid="1473"/>
                                        </p:tgtEl>
                                        <p:attrNameLst>
                                          <p:attrName>ppt_w</p:attrName>
                                        </p:attrNameLst>
                                      </p:cBhvr>
                                      <p:tavLst>
                                        <p:tav fmla="" tm="0">
                                          <p:val>
                                            <p:strVal val="0"/>
                                          </p:val>
                                        </p:tav>
                                        <p:tav fmla="" tm="100000">
                                          <p:val>
                                            <p:strVal val="#ppt_w"/>
                                          </p:val>
                                        </p:tav>
                                      </p:tavLst>
                                    </p:anim>
                                    <p:anim calcmode="lin" valueType="num">
                                      <p:cBhvr additive="base">
                                        <p:cTn dur="1000"/>
                                        <p:tgtEl>
                                          <p:spTgt spid="1473"/>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83"/>
                                        </p:tgtEl>
                                        <p:attrNameLst>
                                          <p:attrName>style.visibility</p:attrName>
                                        </p:attrNameLst>
                                      </p:cBhvr>
                                      <p:to>
                                        <p:strVal val="visible"/>
                                      </p:to>
                                    </p:set>
                                    <p:anim calcmode="lin" valueType="num">
                                      <p:cBhvr additive="base">
                                        <p:cTn dur="1000"/>
                                        <p:tgtEl>
                                          <p:spTgt spid="1483"/>
                                        </p:tgtEl>
                                        <p:attrNameLst>
                                          <p:attrName>ppt_w</p:attrName>
                                        </p:attrNameLst>
                                      </p:cBhvr>
                                      <p:tavLst>
                                        <p:tav fmla="" tm="0">
                                          <p:val>
                                            <p:strVal val="0"/>
                                          </p:val>
                                        </p:tav>
                                        <p:tav fmla="" tm="100000">
                                          <p:val>
                                            <p:strVal val="#ppt_w"/>
                                          </p:val>
                                        </p:tav>
                                      </p:tavLst>
                                    </p:anim>
                                    <p:anim calcmode="lin" valueType="num">
                                      <p:cBhvr additive="base">
                                        <p:cTn dur="1000"/>
                                        <p:tgtEl>
                                          <p:spTgt spid="1483"/>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83"/>
                                        </p:tgtEl>
                                        <p:attrNameLst>
                                          <p:attrName>style.visibility</p:attrName>
                                        </p:attrNameLst>
                                      </p:cBhvr>
                                      <p:to>
                                        <p:strVal val="visible"/>
                                      </p:to>
                                    </p:set>
                                    <p:anim calcmode="lin" valueType="num">
                                      <p:cBhvr additive="base">
                                        <p:cTn dur="1000"/>
                                        <p:tgtEl>
                                          <p:spTgt spid="1483"/>
                                        </p:tgtEl>
                                        <p:attrNameLst>
                                          <p:attrName>ppt_w</p:attrName>
                                        </p:attrNameLst>
                                      </p:cBhvr>
                                      <p:tavLst>
                                        <p:tav fmla="" tm="0">
                                          <p:val>
                                            <p:strVal val="0"/>
                                          </p:val>
                                        </p:tav>
                                        <p:tav fmla="" tm="100000">
                                          <p:val>
                                            <p:strVal val="#ppt_w"/>
                                          </p:val>
                                        </p:tav>
                                      </p:tavLst>
                                    </p:anim>
                                    <p:anim calcmode="lin" valueType="num">
                                      <p:cBhvr additive="base">
                                        <p:cTn dur="1000"/>
                                        <p:tgtEl>
                                          <p:spTgt spid="1483"/>
                                        </p:tgtEl>
                                        <p:attrNameLst>
                                          <p:attrName>ppt_h</p:attrName>
                                        </p:attrNameLst>
                                      </p:cBhvr>
                                      <p:tavLst>
                                        <p:tav fmla="" tm="0">
                                          <p:val>
                                            <p:strVal val="0"/>
                                          </p:val>
                                        </p:tav>
                                        <p:tav fmla="" tm="100000">
                                          <p:val>
                                            <p:strVal val="#ppt_h"/>
                                          </p:val>
                                        </p:tav>
                                      </p:tavLst>
                                    </p:anim>
                                  </p:childTnLst>
                                </p:cTn>
                              </p:par>
                              <p:par>
                                <p:cTn fill="hold" nodeType="withEffect" presetClass="exit" presetID="1" presetSubtype="0">
                                  <p:stCondLst>
                                    <p:cond delay="0"/>
                                  </p:stCondLst>
                                  <p:childTnLst>
                                    <p:set>
                                      <p:cBhvr>
                                        <p:cTn dur="1" fill="hold">
                                          <p:stCondLst>
                                            <p:cond delay="0"/>
                                          </p:stCondLst>
                                        </p:cTn>
                                        <p:tgtEl>
                                          <p:spTgt spid="148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74"/>
                                        </p:tgtEl>
                                        <p:attrNameLst>
                                          <p:attrName>style.visibility</p:attrName>
                                        </p:attrNameLst>
                                      </p:cBhvr>
                                      <p:to>
                                        <p:strVal val="visible"/>
                                      </p:to>
                                    </p:set>
                                    <p:anim calcmode="lin" valueType="num">
                                      <p:cBhvr additive="base">
                                        <p:cTn dur="1000"/>
                                        <p:tgtEl>
                                          <p:spTgt spid="1474"/>
                                        </p:tgtEl>
                                        <p:attrNameLst>
                                          <p:attrName>ppt_w</p:attrName>
                                        </p:attrNameLst>
                                      </p:cBhvr>
                                      <p:tavLst>
                                        <p:tav fmla="" tm="0">
                                          <p:val>
                                            <p:strVal val="0"/>
                                          </p:val>
                                        </p:tav>
                                        <p:tav fmla="" tm="100000">
                                          <p:val>
                                            <p:strVal val="#ppt_w"/>
                                          </p:val>
                                        </p:tav>
                                      </p:tavLst>
                                    </p:anim>
                                    <p:anim calcmode="lin" valueType="num">
                                      <p:cBhvr additive="base">
                                        <p:cTn dur="1000"/>
                                        <p:tgtEl>
                                          <p:spTgt spid="1474"/>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84"/>
                                        </p:tgtEl>
                                        <p:attrNameLst>
                                          <p:attrName>style.visibility</p:attrName>
                                        </p:attrNameLst>
                                      </p:cBhvr>
                                      <p:to>
                                        <p:strVal val="visible"/>
                                      </p:to>
                                    </p:set>
                                    <p:anim calcmode="lin" valueType="num">
                                      <p:cBhvr additive="base">
                                        <p:cTn dur="1000"/>
                                        <p:tgtEl>
                                          <p:spTgt spid="1484"/>
                                        </p:tgtEl>
                                        <p:attrNameLst>
                                          <p:attrName>ppt_w</p:attrName>
                                        </p:attrNameLst>
                                      </p:cBhvr>
                                      <p:tavLst>
                                        <p:tav fmla="" tm="0">
                                          <p:val>
                                            <p:strVal val="0"/>
                                          </p:val>
                                        </p:tav>
                                        <p:tav fmla="" tm="100000">
                                          <p:val>
                                            <p:strVal val="#ppt_w"/>
                                          </p:val>
                                        </p:tav>
                                      </p:tavLst>
                                    </p:anim>
                                    <p:anim calcmode="lin" valueType="num">
                                      <p:cBhvr additive="base">
                                        <p:cTn dur="1000"/>
                                        <p:tgtEl>
                                          <p:spTgt spid="1484"/>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75"/>
                                        </p:tgtEl>
                                        <p:attrNameLst>
                                          <p:attrName>style.visibility</p:attrName>
                                        </p:attrNameLst>
                                      </p:cBhvr>
                                      <p:to>
                                        <p:strVal val="visible"/>
                                      </p:to>
                                    </p:set>
                                    <p:anim calcmode="lin" valueType="num">
                                      <p:cBhvr additive="base">
                                        <p:cTn dur="1000"/>
                                        <p:tgtEl>
                                          <p:spTgt spid="1475"/>
                                        </p:tgtEl>
                                        <p:attrNameLst>
                                          <p:attrName>ppt_w</p:attrName>
                                        </p:attrNameLst>
                                      </p:cBhvr>
                                      <p:tavLst>
                                        <p:tav fmla="" tm="0">
                                          <p:val>
                                            <p:strVal val="0"/>
                                          </p:val>
                                        </p:tav>
                                        <p:tav fmla="" tm="100000">
                                          <p:val>
                                            <p:strVal val="#ppt_w"/>
                                          </p:val>
                                        </p:tav>
                                      </p:tavLst>
                                    </p:anim>
                                    <p:anim calcmode="lin" valueType="num">
                                      <p:cBhvr additive="base">
                                        <p:cTn dur="1000"/>
                                        <p:tgtEl>
                                          <p:spTgt spid="1475"/>
                                        </p:tgtEl>
                                        <p:attrNameLst>
                                          <p:attrName>ppt_h</p:attrName>
                                        </p:attrNameLst>
                                      </p:cBhvr>
                                      <p:tavLst>
                                        <p:tav fmla="" tm="0">
                                          <p:val>
                                            <p:strVal val="0"/>
                                          </p:val>
                                        </p:tav>
                                        <p:tav fmla="" tm="100000">
                                          <p:val>
                                            <p:strVal val="#ppt_h"/>
                                          </p:val>
                                        </p:tav>
                                      </p:tavLst>
                                    </p:anim>
                                  </p:childTnLst>
                                </p:cTn>
                              </p:par>
                              <p:par>
                                <p:cTn fill="hold" nodeType="withEffect" presetClass="exit" presetID="1" presetSubtype="0">
                                  <p:stCondLst>
                                    <p:cond delay="0"/>
                                  </p:stCondLst>
                                  <p:childTnLst>
                                    <p:set>
                                      <p:cBhvr>
                                        <p:cTn dur="1" fill="hold">
                                          <p:stCondLst>
                                            <p:cond delay="0"/>
                                          </p:stCondLst>
                                        </p:cTn>
                                        <p:tgtEl>
                                          <p:spTgt spid="1483"/>
                                        </p:tgtEl>
                                        <p:attrNameLst>
                                          <p:attrName>style.visibility</p:attrName>
                                        </p:attrNameLst>
                                      </p:cBhvr>
                                      <p:to>
                                        <p:strVal val="hidden"/>
                                      </p:to>
                                    </p:set>
                                  </p:childTnLst>
                                </p:cTn>
                              </p:par>
                              <p:par>
                                <p:cTn fill="hold" nodeType="withEffect" presetClass="entr" presetID="23" presetSubtype="16">
                                  <p:stCondLst>
                                    <p:cond delay="0"/>
                                  </p:stCondLst>
                                  <p:childTnLst>
                                    <p:set>
                                      <p:cBhvr>
                                        <p:cTn dur="1" fill="hold">
                                          <p:stCondLst>
                                            <p:cond delay="0"/>
                                          </p:stCondLst>
                                        </p:cTn>
                                        <p:tgtEl>
                                          <p:spTgt spid="1484"/>
                                        </p:tgtEl>
                                        <p:attrNameLst>
                                          <p:attrName>style.visibility</p:attrName>
                                        </p:attrNameLst>
                                      </p:cBhvr>
                                      <p:to>
                                        <p:strVal val="visible"/>
                                      </p:to>
                                    </p:set>
                                    <p:anim calcmode="lin" valueType="num">
                                      <p:cBhvr additive="base">
                                        <p:cTn dur="1000"/>
                                        <p:tgtEl>
                                          <p:spTgt spid="1484"/>
                                        </p:tgtEl>
                                        <p:attrNameLst>
                                          <p:attrName>ppt_w</p:attrName>
                                        </p:attrNameLst>
                                      </p:cBhvr>
                                      <p:tavLst>
                                        <p:tav fmla="" tm="0">
                                          <p:val>
                                            <p:strVal val="0"/>
                                          </p:val>
                                        </p:tav>
                                        <p:tav fmla="" tm="100000">
                                          <p:val>
                                            <p:strVal val="#ppt_w"/>
                                          </p:val>
                                        </p:tav>
                                      </p:tavLst>
                                    </p:anim>
                                    <p:anim calcmode="lin" valueType="num">
                                      <p:cBhvr additive="base">
                                        <p:cTn dur="1000"/>
                                        <p:tgtEl>
                                          <p:spTgt spid="148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76"/>
                                        </p:tgtEl>
                                        <p:attrNameLst>
                                          <p:attrName>style.visibility</p:attrName>
                                        </p:attrNameLst>
                                      </p:cBhvr>
                                      <p:to>
                                        <p:strVal val="visible"/>
                                      </p:to>
                                    </p:set>
                                    <p:anim calcmode="lin" valueType="num">
                                      <p:cBhvr additive="base">
                                        <p:cTn dur="1000"/>
                                        <p:tgtEl>
                                          <p:spTgt spid="1476"/>
                                        </p:tgtEl>
                                        <p:attrNameLst>
                                          <p:attrName>ppt_w</p:attrName>
                                        </p:attrNameLst>
                                      </p:cBhvr>
                                      <p:tavLst>
                                        <p:tav fmla="" tm="0">
                                          <p:val>
                                            <p:strVal val="0"/>
                                          </p:val>
                                        </p:tav>
                                        <p:tav fmla="" tm="100000">
                                          <p:val>
                                            <p:strVal val="#ppt_w"/>
                                          </p:val>
                                        </p:tav>
                                      </p:tavLst>
                                    </p:anim>
                                    <p:anim calcmode="lin" valueType="num">
                                      <p:cBhvr additive="base">
                                        <p:cTn dur="1000"/>
                                        <p:tgtEl>
                                          <p:spTgt spid="1476"/>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77"/>
                                        </p:tgtEl>
                                        <p:attrNameLst>
                                          <p:attrName>style.visibility</p:attrName>
                                        </p:attrNameLst>
                                      </p:cBhvr>
                                      <p:to>
                                        <p:strVal val="visible"/>
                                      </p:to>
                                    </p:set>
                                    <p:anim calcmode="lin" valueType="num">
                                      <p:cBhvr additive="base">
                                        <p:cTn dur="1000"/>
                                        <p:tgtEl>
                                          <p:spTgt spid="1477"/>
                                        </p:tgtEl>
                                        <p:attrNameLst>
                                          <p:attrName>ppt_w</p:attrName>
                                        </p:attrNameLst>
                                      </p:cBhvr>
                                      <p:tavLst>
                                        <p:tav fmla="" tm="0">
                                          <p:val>
                                            <p:strVal val="0"/>
                                          </p:val>
                                        </p:tav>
                                        <p:tav fmla="" tm="100000">
                                          <p:val>
                                            <p:strVal val="#ppt_w"/>
                                          </p:val>
                                        </p:tav>
                                      </p:tavLst>
                                    </p:anim>
                                    <p:anim calcmode="lin" valueType="num">
                                      <p:cBhvr additive="base">
                                        <p:cTn dur="1000"/>
                                        <p:tgtEl>
                                          <p:spTgt spid="1477"/>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85"/>
                                        </p:tgtEl>
                                        <p:attrNameLst>
                                          <p:attrName>style.visibility</p:attrName>
                                        </p:attrNameLst>
                                      </p:cBhvr>
                                      <p:to>
                                        <p:strVal val="visible"/>
                                      </p:to>
                                    </p:set>
                                    <p:anim calcmode="lin" valueType="num">
                                      <p:cBhvr additive="base">
                                        <p:cTn dur="1000"/>
                                        <p:tgtEl>
                                          <p:spTgt spid="1485"/>
                                        </p:tgtEl>
                                        <p:attrNameLst>
                                          <p:attrName>ppt_w</p:attrName>
                                        </p:attrNameLst>
                                      </p:cBhvr>
                                      <p:tavLst>
                                        <p:tav fmla="" tm="0">
                                          <p:val>
                                            <p:strVal val="0"/>
                                          </p:val>
                                        </p:tav>
                                        <p:tav fmla="" tm="100000">
                                          <p:val>
                                            <p:strVal val="#ppt_w"/>
                                          </p:val>
                                        </p:tav>
                                      </p:tavLst>
                                    </p:anim>
                                    <p:anim calcmode="lin" valueType="num">
                                      <p:cBhvr additive="base">
                                        <p:cTn dur="1000"/>
                                        <p:tgtEl>
                                          <p:spTgt spid="1485"/>
                                        </p:tgtEl>
                                        <p:attrNameLst>
                                          <p:attrName>ppt_h</p:attrName>
                                        </p:attrNameLst>
                                      </p:cBhvr>
                                      <p:tavLst>
                                        <p:tav fmla="" tm="0">
                                          <p:val>
                                            <p:strVal val="0"/>
                                          </p:val>
                                        </p:tav>
                                        <p:tav fmla="" tm="100000">
                                          <p:val>
                                            <p:strVal val="#ppt_h"/>
                                          </p:val>
                                        </p:tav>
                                      </p:tavLst>
                                    </p:anim>
                                  </p:childTnLst>
                                </p:cTn>
                              </p:par>
                              <p:par>
                                <p:cTn fill="hold" nodeType="withEffect" presetClass="exit" presetID="1" presetSubtype="0">
                                  <p:stCondLst>
                                    <p:cond delay="0"/>
                                  </p:stCondLst>
                                  <p:childTnLst>
                                    <p:set>
                                      <p:cBhvr>
                                        <p:cTn dur="1" fill="hold">
                                          <p:stCondLst>
                                            <p:cond delay="0"/>
                                          </p:stCondLst>
                                        </p:cTn>
                                        <p:tgtEl>
                                          <p:spTgt spid="1484"/>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467"/>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468"/>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470"/>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475"/>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471"/>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472"/>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474"/>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47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78"/>
                                        </p:tgtEl>
                                        <p:attrNameLst>
                                          <p:attrName>style.visibility</p:attrName>
                                        </p:attrNameLst>
                                      </p:cBhvr>
                                      <p:to>
                                        <p:strVal val="visible"/>
                                      </p:to>
                                    </p:set>
                                    <p:anim calcmode="lin" valueType="num">
                                      <p:cBhvr additive="base">
                                        <p:cTn dur="1000"/>
                                        <p:tgtEl>
                                          <p:spTgt spid="1478"/>
                                        </p:tgtEl>
                                        <p:attrNameLst>
                                          <p:attrName>ppt_w</p:attrName>
                                        </p:attrNameLst>
                                      </p:cBhvr>
                                      <p:tavLst>
                                        <p:tav fmla="" tm="0">
                                          <p:val>
                                            <p:strVal val="0"/>
                                          </p:val>
                                        </p:tav>
                                        <p:tav fmla="" tm="100000">
                                          <p:val>
                                            <p:strVal val="#ppt_w"/>
                                          </p:val>
                                        </p:tav>
                                      </p:tavLst>
                                    </p:anim>
                                    <p:anim calcmode="lin" valueType="num">
                                      <p:cBhvr additive="base">
                                        <p:cTn dur="1000"/>
                                        <p:tgtEl>
                                          <p:spTgt spid="1478"/>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79"/>
                                        </p:tgtEl>
                                        <p:attrNameLst>
                                          <p:attrName>style.visibility</p:attrName>
                                        </p:attrNameLst>
                                      </p:cBhvr>
                                      <p:to>
                                        <p:strVal val="visible"/>
                                      </p:to>
                                    </p:set>
                                    <p:anim calcmode="lin" valueType="num">
                                      <p:cBhvr additive="base">
                                        <p:cTn dur="1000"/>
                                        <p:tgtEl>
                                          <p:spTgt spid="1479"/>
                                        </p:tgtEl>
                                        <p:attrNameLst>
                                          <p:attrName>ppt_w</p:attrName>
                                        </p:attrNameLst>
                                      </p:cBhvr>
                                      <p:tavLst>
                                        <p:tav fmla="" tm="0">
                                          <p:val>
                                            <p:strVal val="0"/>
                                          </p:val>
                                        </p:tav>
                                        <p:tav fmla="" tm="100000">
                                          <p:val>
                                            <p:strVal val="#ppt_w"/>
                                          </p:val>
                                        </p:tav>
                                      </p:tavLst>
                                    </p:anim>
                                    <p:anim calcmode="lin" valueType="num">
                                      <p:cBhvr additive="base">
                                        <p:cTn dur="1000"/>
                                        <p:tgtEl>
                                          <p:spTgt spid="1479"/>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87"/>
                                        </p:tgtEl>
                                        <p:attrNameLst>
                                          <p:attrName>style.visibility</p:attrName>
                                        </p:attrNameLst>
                                      </p:cBhvr>
                                      <p:to>
                                        <p:strVal val="visible"/>
                                      </p:to>
                                    </p:set>
                                    <p:anim calcmode="lin" valueType="num">
                                      <p:cBhvr additive="base">
                                        <p:cTn dur="1000"/>
                                        <p:tgtEl>
                                          <p:spTgt spid="1487"/>
                                        </p:tgtEl>
                                        <p:attrNameLst>
                                          <p:attrName>ppt_w</p:attrName>
                                        </p:attrNameLst>
                                      </p:cBhvr>
                                      <p:tavLst>
                                        <p:tav fmla="" tm="0">
                                          <p:val>
                                            <p:strVal val="0"/>
                                          </p:val>
                                        </p:tav>
                                        <p:tav fmla="" tm="100000">
                                          <p:val>
                                            <p:strVal val="#ppt_w"/>
                                          </p:val>
                                        </p:tav>
                                      </p:tavLst>
                                    </p:anim>
                                    <p:anim calcmode="lin" valueType="num">
                                      <p:cBhvr additive="base">
                                        <p:cTn dur="1000"/>
                                        <p:tgtEl>
                                          <p:spTgt spid="1487"/>
                                        </p:tgtEl>
                                        <p:attrNameLst>
                                          <p:attrName>ppt_h</p:attrName>
                                        </p:attrNameLst>
                                      </p:cBhvr>
                                      <p:tavLst>
                                        <p:tav fmla="" tm="0">
                                          <p:val>
                                            <p:strVal val="0"/>
                                          </p:val>
                                        </p:tav>
                                        <p:tav fmla="" tm="100000">
                                          <p:val>
                                            <p:strVal val="#ppt_h"/>
                                          </p:val>
                                        </p:tav>
                                      </p:tavLst>
                                    </p:anim>
                                  </p:childTnLst>
                                </p:cTn>
                              </p:par>
                              <p:par>
                                <p:cTn fill="hold" nodeType="withEffect" presetClass="exit" presetID="1" presetSubtype="0">
                                  <p:stCondLst>
                                    <p:cond delay="0"/>
                                  </p:stCondLst>
                                  <p:childTnLst>
                                    <p:set>
                                      <p:cBhvr>
                                        <p:cTn dur="1" fill="hold">
                                          <p:stCondLst>
                                            <p:cond delay="0"/>
                                          </p:stCondLst>
                                        </p:cTn>
                                        <p:tgtEl>
                                          <p:spTgt spid="148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80"/>
                                        </p:tgtEl>
                                        <p:attrNameLst>
                                          <p:attrName>style.visibility</p:attrName>
                                        </p:attrNameLst>
                                      </p:cBhvr>
                                      <p:to>
                                        <p:strVal val="visible"/>
                                      </p:to>
                                    </p:set>
                                    <p:anim calcmode="lin" valueType="num">
                                      <p:cBhvr additive="base">
                                        <p:cTn dur="1000"/>
                                        <p:tgtEl>
                                          <p:spTgt spid="1480"/>
                                        </p:tgtEl>
                                        <p:attrNameLst>
                                          <p:attrName>ppt_w</p:attrName>
                                        </p:attrNameLst>
                                      </p:cBhvr>
                                      <p:tavLst>
                                        <p:tav fmla="" tm="0">
                                          <p:val>
                                            <p:strVal val="0"/>
                                          </p:val>
                                        </p:tav>
                                        <p:tav fmla="" tm="100000">
                                          <p:val>
                                            <p:strVal val="#ppt_w"/>
                                          </p:val>
                                        </p:tav>
                                      </p:tavLst>
                                    </p:anim>
                                    <p:anim calcmode="lin" valueType="num">
                                      <p:cBhvr additive="base">
                                        <p:cTn dur="1000"/>
                                        <p:tgtEl>
                                          <p:spTgt spid="1480"/>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81"/>
                                        </p:tgtEl>
                                        <p:attrNameLst>
                                          <p:attrName>style.visibility</p:attrName>
                                        </p:attrNameLst>
                                      </p:cBhvr>
                                      <p:to>
                                        <p:strVal val="visible"/>
                                      </p:to>
                                    </p:set>
                                    <p:anim calcmode="lin" valueType="num">
                                      <p:cBhvr additive="base">
                                        <p:cTn dur="1000"/>
                                        <p:tgtEl>
                                          <p:spTgt spid="1481"/>
                                        </p:tgtEl>
                                        <p:attrNameLst>
                                          <p:attrName>ppt_w</p:attrName>
                                        </p:attrNameLst>
                                      </p:cBhvr>
                                      <p:tavLst>
                                        <p:tav fmla="" tm="0">
                                          <p:val>
                                            <p:strVal val="0"/>
                                          </p:val>
                                        </p:tav>
                                        <p:tav fmla="" tm="100000">
                                          <p:val>
                                            <p:strVal val="#ppt_w"/>
                                          </p:val>
                                        </p:tav>
                                      </p:tavLst>
                                    </p:anim>
                                    <p:anim calcmode="lin" valueType="num">
                                      <p:cBhvr additive="base">
                                        <p:cTn dur="1000"/>
                                        <p:tgtEl>
                                          <p:spTgt spid="1481"/>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1486"/>
                                        </p:tgtEl>
                                        <p:attrNameLst>
                                          <p:attrName>style.visibility</p:attrName>
                                        </p:attrNameLst>
                                      </p:cBhvr>
                                      <p:to>
                                        <p:strVal val="visible"/>
                                      </p:to>
                                    </p:set>
                                    <p:anim calcmode="lin" valueType="num">
                                      <p:cBhvr additive="base">
                                        <p:cTn dur="1000"/>
                                        <p:tgtEl>
                                          <p:spTgt spid="1486"/>
                                        </p:tgtEl>
                                        <p:attrNameLst>
                                          <p:attrName>ppt_w</p:attrName>
                                        </p:attrNameLst>
                                      </p:cBhvr>
                                      <p:tavLst>
                                        <p:tav fmla="" tm="0">
                                          <p:val>
                                            <p:strVal val="0"/>
                                          </p:val>
                                        </p:tav>
                                        <p:tav fmla="" tm="100000">
                                          <p:val>
                                            <p:strVal val="#ppt_w"/>
                                          </p:val>
                                        </p:tav>
                                      </p:tavLst>
                                    </p:anim>
                                    <p:anim calcmode="lin" valueType="num">
                                      <p:cBhvr additive="base">
                                        <p:cTn dur="1000"/>
                                        <p:tgtEl>
                                          <p:spTgt spid="1486"/>
                                        </p:tgtEl>
                                        <p:attrNameLst>
                                          <p:attrName>ppt_h</p:attrName>
                                        </p:attrNameLst>
                                      </p:cBhvr>
                                      <p:tavLst>
                                        <p:tav fmla="" tm="0">
                                          <p:val>
                                            <p:strVal val="0"/>
                                          </p:val>
                                        </p:tav>
                                        <p:tav fmla="" tm="100000">
                                          <p:val>
                                            <p:strVal val="#ppt_h"/>
                                          </p:val>
                                        </p:tav>
                                      </p:tavLst>
                                    </p:anim>
                                  </p:childTnLst>
                                </p:cTn>
                              </p:par>
                              <p:par>
                                <p:cTn fill="hold" nodeType="withEffect" presetClass="exit" presetID="1" presetSubtype="0">
                                  <p:stCondLst>
                                    <p:cond delay="0"/>
                                  </p:stCondLst>
                                  <p:childTnLst>
                                    <p:set>
                                      <p:cBhvr>
                                        <p:cTn dur="1" fill="hold">
                                          <p:stCondLst>
                                            <p:cond delay="0"/>
                                          </p:stCondLst>
                                        </p:cTn>
                                        <p:tgtEl>
                                          <p:spTgt spid="148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486"/>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14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7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7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7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7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3" name="Shape 1493"/>
        <p:cNvGrpSpPr/>
        <p:nvPr/>
      </p:nvGrpSpPr>
      <p:grpSpPr>
        <a:xfrm>
          <a:off x="0" y="0"/>
          <a:ext cx="0" cy="0"/>
          <a:chOff x="0" y="0"/>
          <a:chExt cx="0" cy="0"/>
        </a:xfrm>
      </p:grpSpPr>
      <p:sp>
        <p:nvSpPr>
          <p:cNvPr id="1494" name="Google Shape;1494;p3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Explore Page</a:t>
            </a:r>
            <a:endParaRPr/>
          </a:p>
        </p:txBody>
      </p:sp>
      <p:sp>
        <p:nvSpPr>
          <p:cNvPr id="1495" name="Google Shape;1495;p36"/>
          <p:cNvSpPr txBox="1"/>
          <p:nvPr>
            <p:ph idx="4294967295" type="ctrTitle"/>
          </p:nvPr>
        </p:nvSpPr>
        <p:spPr>
          <a:xfrm>
            <a:off x="7512303" y="1743374"/>
            <a:ext cx="10641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HEADER</a:t>
            </a:r>
            <a:endParaRPr sz="1200"/>
          </a:p>
        </p:txBody>
      </p:sp>
      <p:sp>
        <p:nvSpPr>
          <p:cNvPr id="1496" name="Google Shape;1496;p36"/>
          <p:cNvSpPr txBox="1"/>
          <p:nvPr>
            <p:ph idx="4294967295" type="ctrTitle"/>
          </p:nvPr>
        </p:nvSpPr>
        <p:spPr>
          <a:xfrm>
            <a:off x="7512303" y="3734924"/>
            <a:ext cx="1064100" cy="196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200"/>
              <a:t>SLIDER</a:t>
            </a:r>
            <a:endParaRPr sz="1200"/>
          </a:p>
        </p:txBody>
      </p:sp>
      <p:cxnSp>
        <p:nvCxnSpPr>
          <p:cNvPr id="1497" name="Google Shape;1497;p36"/>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
        <p:nvSpPr>
          <p:cNvPr id="1498" name="Google Shape;1498;p36"/>
          <p:cNvSpPr/>
          <p:nvPr/>
        </p:nvSpPr>
        <p:spPr>
          <a:xfrm>
            <a:off x="945862" y="1251150"/>
            <a:ext cx="7252306" cy="3895672"/>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9" name="Google Shape;1499;p36"/>
          <p:cNvCxnSpPr/>
          <p:nvPr/>
        </p:nvCxnSpPr>
        <p:spPr>
          <a:xfrm flipH="1" rot="10800000">
            <a:off x="6196253" y="1939474"/>
            <a:ext cx="1234800" cy="295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1500" name="Google Shape;1500;p36"/>
          <p:cNvCxnSpPr/>
          <p:nvPr/>
        </p:nvCxnSpPr>
        <p:spPr>
          <a:xfrm>
            <a:off x="6114903" y="3194899"/>
            <a:ext cx="1397400" cy="727800"/>
          </a:xfrm>
          <a:prstGeom prst="bentConnector3">
            <a:avLst>
              <a:gd fmla="val 50000" name="adj1"/>
            </a:avLst>
          </a:prstGeom>
          <a:noFill/>
          <a:ln cap="flat" cmpd="sng" w="28575">
            <a:solidFill>
              <a:srgbClr val="FFFFFF"/>
            </a:solidFill>
            <a:prstDash val="solid"/>
            <a:round/>
            <a:headEnd len="med" w="med" type="none"/>
            <a:tailEnd len="med" w="med" type="none"/>
          </a:ln>
        </p:spPr>
      </p:cxnSp>
      <p:pic>
        <p:nvPicPr>
          <p:cNvPr id="1501" name="Google Shape;1501;p36"/>
          <p:cNvPicPr preferRelativeResize="0"/>
          <p:nvPr/>
        </p:nvPicPr>
        <p:blipFill>
          <a:blip r:embed="rId3">
            <a:alphaModFix/>
          </a:blip>
          <a:stretch>
            <a:fillRect/>
          </a:stretch>
        </p:blipFill>
        <p:spPr>
          <a:xfrm>
            <a:off x="1207075" y="1467575"/>
            <a:ext cx="6729876" cy="2809974"/>
          </a:xfrm>
          <a:prstGeom prst="rect">
            <a:avLst/>
          </a:prstGeom>
          <a:noFill/>
          <a:ln>
            <a:noFill/>
          </a:ln>
        </p:spPr>
      </p:pic>
      <p:sp>
        <p:nvSpPr>
          <p:cNvPr id="1502" name="Google Shape;1502;p36"/>
          <p:cNvSpPr txBox="1"/>
          <p:nvPr/>
        </p:nvSpPr>
        <p:spPr>
          <a:xfrm>
            <a:off x="0" y="2589750"/>
            <a:ext cx="1064100" cy="3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Black"/>
                <a:ea typeface="Roboto Black"/>
                <a:cs typeface="Roboto Black"/>
                <a:sym typeface="Roboto Black"/>
              </a:rPr>
              <a:t>Club Logos</a:t>
            </a:r>
            <a:endParaRPr>
              <a:solidFill>
                <a:srgbClr val="FFFFFF"/>
              </a:solidFill>
              <a:latin typeface="Roboto Light"/>
              <a:ea typeface="Roboto Light"/>
              <a:cs typeface="Roboto Light"/>
              <a:sym typeface="Roboto Light"/>
            </a:endParaRPr>
          </a:p>
        </p:txBody>
      </p:sp>
      <p:sp>
        <p:nvSpPr>
          <p:cNvPr id="1503" name="Google Shape;1503;p36"/>
          <p:cNvSpPr txBox="1"/>
          <p:nvPr/>
        </p:nvSpPr>
        <p:spPr>
          <a:xfrm>
            <a:off x="0" y="3830250"/>
            <a:ext cx="1064100" cy="65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Black"/>
                <a:ea typeface="Roboto Black"/>
                <a:cs typeface="Roboto Black"/>
                <a:sym typeface="Roboto Black"/>
              </a:rPr>
              <a:t>Link to Club’s Page</a:t>
            </a:r>
            <a:endParaRPr>
              <a:solidFill>
                <a:srgbClr val="FFFFFF"/>
              </a:solidFill>
              <a:latin typeface="Roboto Light"/>
              <a:ea typeface="Roboto Light"/>
              <a:cs typeface="Roboto Light"/>
              <a:sym typeface="Roboto Light"/>
            </a:endParaRPr>
          </a:p>
        </p:txBody>
      </p:sp>
      <p:sp>
        <p:nvSpPr>
          <p:cNvPr id="1504" name="Google Shape;1504;p36"/>
          <p:cNvSpPr/>
          <p:nvPr/>
        </p:nvSpPr>
        <p:spPr>
          <a:xfrm rot="-10274788">
            <a:off x="418536" y="3080785"/>
            <a:ext cx="2483831" cy="236411"/>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6"/>
          <p:cNvSpPr/>
          <p:nvPr/>
        </p:nvSpPr>
        <p:spPr>
          <a:xfrm rot="-10796314">
            <a:off x="945850" y="4040700"/>
            <a:ext cx="839400" cy="236400"/>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6"/>
          <p:cNvSpPr/>
          <p:nvPr/>
        </p:nvSpPr>
        <p:spPr>
          <a:xfrm rot="2736">
            <a:off x="5182551" y="2232875"/>
            <a:ext cx="3015601" cy="236400"/>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6"/>
          <p:cNvSpPr txBox="1"/>
          <p:nvPr/>
        </p:nvSpPr>
        <p:spPr>
          <a:xfrm>
            <a:off x="8079925" y="1939475"/>
            <a:ext cx="1064100" cy="822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1200">
                <a:solidFill>
                  <a:schemeClr val="lt1"/>
                </a:solidFill>
                <a:latin typeface="Roboto Black"/>
                <a:ea typeface="Roboto Black"/>
                <a:cs typeface="Roboto Black"/>
                <a:sym typeface="Roboto Black"/>
              </a:rPr>
              <a:t>Option to search for clubs by name</a:t>
            </a:r>
            <a:endParaRPr>
              <a:solidFill>
                <a:srgbClr val="FFFFFF"/>
              </a:solidFill>
              <a:latin typeface="Roboto Light"/>
              <a:ea typeface="Roboto Light"/>
              <a:cs typeface="Roboto Light"/>
              <a:sym typeface="Roboto Light"/>
            </a:endParaRPr>
          </a:p>
        </p:txBody>
      </p:sp>
      <p:sp>
        <p:nvSpPr>
          <p:cNvPr id="1508" name="Google Shape;1508;p36"/>
          <p:cNvSpPr txBox="1"/>
          <p:nvPr/>
        </p:nvSpPr>
        <p:spPr>
          <a:xfrm>
            <a:off x="8079925" y="4277550"/>
            <a:ext cx="1064100" cy="82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Black"/>
                <a:ea typeface="Roboto Black"/>
                <a:cs typeface="Roboto Black"/>
                <a:sym typeface="Roboto Black"/>
              </a:rPr>
              <a:t>Works even if not logged in!</a:t>
            </a:r>
            <a:endParaRPr>
              <a:solidFill>
                <a:srgbClr val="FFFFFF"/>
              </a:solidFill>
              <a:latin typeface="Roboto Light"/>
              <a:ea typeface="Roboto Light"/>
              <a:cs typeface="Roboto Light"/>
              <a:sym typeface="Roboto Light"/>
            </a:endParaRPr>
          </a:p>
        </p:txBody>
      </p:sp>
      <p:sp>
        <p:nvSpPr>
          <p:cNvPr id="1509" name="Google Shape;1509;p36"/>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David</a:t>
            </a:r>
            <a:endParaRPr>
              <a:solidFill>
                <a:srgbClr val="FFFFFF"/>
              </a:solidFill>
              <a:latin typeface="Consolas"/>
              <a:ea typeface="Consolas"/>
              <a:cs typeface="Consolas"/>
              <a:sym typeface="Consola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3" name="Shape 1513"/>
        <p:cNvGrpSpPr/>
        <p:nvPr/>
      </p:nvGrpSpPr>
      <p:grpSpPr>
        <a:xfrm>
          <a:off x="0" y="0"/>
          <a:ext cx="0" cy="0"/>
          <a:chOff x="0" y="0"/>
          <a:chExt cx="0" cy="0"/>
        </a:xfrm>
      </p:grpSpPr>
      <p:pic>
        <p:nvPicPr>
          <p:cNvPr id="1514" name="Google Shape;1514;p37"/>
          <p:cNvPicPr preferRelativeResize="0"/>
          <p:nvPr/>
        </p:nvPicPr>
        <p:blipFill>
          <a:blip r:embed="rId3">
            <a:alphaModFix/>
          </a:blip>
          <a:stretch>
            <a:fillRect/>
          </a:stretch>
        </p:blipFill>
        <p:spPr>
          <a:xfrm>
            <a:off x="0" y="1758322"/>
            <a:ext cx="9143998" cy="1626854"/>
          </a:xfrm>
          <a:prstGeom prst="rect">
            <a:avLst/>
          </a:prstGeom>
          <a:noFill/>
          <a:ln>
            <a:noFill/>
          </a:ln>
        </p:spPr>
      </p:pic>
      <p:sp>
        <p:nvSpPr>
          <p:cNvPr id="1515" name="Google Shape;1515;p37"/>
          <p:cNvSpPr txBox="1"/>
          <p:nvPr/>
        </p:nvSpPr>
        <p:spPr>
          <a:xfrm>
            <a:off x="444700" y="355075"/>
            <a:ext cx="16491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a:ea typeface="Roboto"/>
                <a:cs typeface="Roboto"/>
                <a:sym typeface="Roboto"/>
              </a:rPr>
              <a:t>called from route or the view</a:t>
            </a:r>
            <a:endParaRPr b="1">
              <a:solidFill>
                <a:srgbClr val="FFFFFF"/>
              </a:solidFill>
              <a:latin typeface="Roboto"/>
              <a:ea typeface="Roboto"/>
              <a:cs typeface="Roboto"/>
              <a:sym typeface="Roboto"/>
            </a:endParaRPr>
          </a:p>
        </p:txBody>
      </p:sp>
      <p:sp>
        <p:nvSpPr>
          <p:cNvPr id="1516" name="Google Shape;1516;p37"/>
          <p:cNvSpPr/>
          <p:nvPr/>
        </p:nvSpPr>
        <p:spPr>
          <a:xfrm rot="-5400000">
            <a:off x="502775" y="1225387"/>
            <a:ext cx="836700" cy="236100"/>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7"/>
          <p:cNvSpPr txBox="1"/>
          <p:nvPr/>
        </p:nvSpPr>
        <p:spPr>
          <a:xfrm>
            <a:off x="4471375" y="727675"/>
            <a:ext cx="2167800" cy="6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a:ea typeface="Roboto"/>
                <a:cs typeface="Roboto"/>
                <a:sym typeface="Roboto"/>
              </a:rPr>
              <a:t>params based on input to the search bar</a:t>
            </a:r>
            <a:endParaRPr b="1">
              <a:solidFill>
                <a:srgbClr val="FFFFFF"/>
              </a:solidFill>
              <a:latin typeface="Roboto"/>
              <a:ea typeface="Roboto"/>
              <a:cs typeface="Roboto"/>
              <a:sym typeface="Roboto"/>
            </a:endParaRPr>
          </a:p>
        </p:txBody>
      </p:sp>
      <p:sp>
        <p:nvSpPr>
          <p:cNvPr id="1518" name="Google Shape;1518;p37"/>
          <p:cNvSpPr txBox="1"/>
          <p:nvPr/>
        </p:nvSpPr>
        <p:spPr>
          <a:xfrm>
            <a:off x="1353200" y="3913525"/>
            <a:ext cx="2546400" cy="95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a:ea typeface="Roboto"/>
                <a:cs typeface="Roboto"/>
                <a:sym typeface="Roboto"/>
              </a:rPr>
              <a:t>define @clubs based on search parameters, or as 500 random clubs</a:t>
            </a:r>
            <a:endParaRPr b="1">
              <a:solidFill>
                <a:srgbClr val="FFFFFF"/>
              </a:solidFill>
              <a:latin typeface="Roboto"/>
              <a:ea typeface="Roboto"/>
              <a:cs typeface="Roboto"/>
              <a:sym typeface="Roboto"/>
            </a:endParaRPr>
          </a:p>
        </p:txBody>
      </p:sp>
      <p:sp>
        <p:nvSpPr>
          <p:cNvPr id="1519" name="Google Shape;1519;p37"/>
          <p:cNvSpPr/>
          <p:nvPr/>
        </p:nvSpPr>
        <p:spPr>
          <a:xfrm rot="-2273580">
            <a:off x="3953828" y="1573777"/>
            <a:ext cx="836713" cy="236201"/>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7"/>
          <p:cNvSpPr/>
          <p:nvPr/>
        </p:nvSpPr>
        <p:spPr>
          <a:xfrm rot="4298909">
            <a:off x="1184859" y="3263757"/>
            <a:ext cx="1042414" cy="236033"/>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7"/>
          <p:cNvSpPr txBox="1"/>
          <p:nvPr/>
        </p:nvSpPr>
        <p:spPr>
          <a:xfrm>
            <a:off x="4304875" y="4457300"/>
            <a:ext cx="4839000" cy="6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3000">
                <a:solidFill>
                  <a:srgbClr val="FFFFFF"/>
                </a:solidFill>
                <a:latin typeface="Roboto"/>
                <a:ea typeface="Roboto"/>
                <a:cs typeface="Roboto"/>
                <a:sym typeface="Roboto"/>
              </a:rPr>
              <a:t>Controller code for Explore</a:t>
            </a:r>
            <a:endParaRPr b="1" sz="3000">
              <a:solidFill>
                <a:srgbClr val="FFFFFF"/>
              </a:solidFill>
              <a:latin typeface="Roboto"/>
              <a:ea typeface="Roboto"/>
              <a:cs typeface="Roboto"/>
              <a:sym typeface="Roboto"/>
            </a:endParaRPr>
          </a:p>
        </p:txBody>
      </p:sp>
      <p:sp>
        <p:nvSpPr>
          <p:cNvPr id="1522" name="Google Shape;1522;p37"/>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David</a:t>
            </a:r>
            <a:endParaRPr>
              <a:solidFill>
                <a:srgbClr val="FFFFFF"/>
              </a:solidFill>
              <a:latin typeface="Consolas"/>
              <a:ea typeface="Consolas"/>
              <a:cs typeface="Consolas"/>
              <a:sym typeface="Consola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6" name="Shape 1526"/>
        <p:cNvGrpSpPr/>
        <p:nvPr/>
      </p:nvGrpSpPr>
      <p:grpSpPr>
        <a:xfrm>
          <a:off x="0" y="0"/>
          <a:ext cx="0" cy="0"/>
          <a:chOff x="0" y="0"/>
          <a:chExt cx="0" cy="0"/>
        </a:xfrm>
      </p:grpSpPr>
      <p:pic>
        <p:nvPicPr>
          <p:cNvPr id="1527" name="Google Shape;1527;p38"/>
          <p:cNvPicPr preferRelativeResize="0"/>
          <p:nvPr/>
        </p:nvPicPr>
        <p:blipFill>
          <a:blip r:embed="rId3">
            <a:alphaModFix/>
          </a:blip>
          <a:stretch>
            <a:fillRect/>
          </a:stretch>
        </p:blipFill>
        <p:spPr>
          <a:xfrm>
            <a:off x="0" y="1232397"/>
            <a:ext cx="9143999" cy="2678716"/>
          </a:xfrm>
          <a:prstGeom prst="rect">
            <a:avLst/>
          </a:prstGeom>
          <a:noFill/>
          <a:ln>
            <a:noFill/>
          </a:ln>
        </p:spPr>
      </p:pic>
      <p:sp>
        <p:nvSpPr>
          <p:cNvPr id="1528" name="Google Shape;1528;p38"/>
          <p:cNvSpPr txBox="1"/>
          <p:nvPr/>
        </p:nvSpPr>
        <p:spPr>
          <a:xfrm>
            <a:off x="2110475" y="3461400"/>
            <a:ext cx="1649400" cy="3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latin typeface="Roboto Black"/>
                <a:ea typeface="Roboto Black"/>
                <a:cs typeface="Roboto Black"/>
                <a:sym typeface="Roboto Black"/>
              </a:rPr>
              <a:t>Link to Club Profile</a:t>
            </a:r>
            <a:endParaRPr>
              <a:latin typeface="Roboto Light"/>
              <a:ea typeface="Roboto Light"/>
              <a:cs typeface="Roboto Light"/>
              <a:sym typeface="Roboto Light"/>
            </a:endParaRPr>
          </a:p>
        </p:txBody>
      </p:sp>
      <p:sp>
        <p:nvSpPr>
          <p:cNvPr id="1529" name="Google Shape;1529;p38"/>
          <p:cNvSpPr/>
          <p:nvPr/>
        </p:nvSpPr>
        <p:spPr>
          <a:xfrm rot="-1007453">
            <a:off x="2828354" y="1308468"/>
            <a:ext cx="1077958" cy="236315"/>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8"/>
          <p:cNvSpPr txBox="1"/>
          <p:nvPr/>
        </p:nvSpPr>
        <p:spPr>
          <a:xfrm>
            <a:off x="3747300" y="861300"/>
            <a:ext cx="1649400" cy="3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Black"/>
                <a:ea typeface="Roboto Black"/>
                <a:cs typeface="Roboto Black"/>
                <a:sym typeface="Roboto Black"/>
              </a:rPr>
              <a:t>Consistent Styling</a:t>
            </a:r>
            <a:endParaRPr>
              <a:solidFill>
                <a:srgbClr val="FFFFFF"/>
              </a:solidFill>
              <a:latin typeface="Roboto Light"/>
              <a:ea typeface="Roboto Light"/>
              <a:cs typeface="Roboto Light"/>
              <a:sym typeface="Roboto Light"/>
            </a:endParaRPr>
          </a:p>
        </p:txBody>
      </p:sp>
      <p:sp>
        <p:nvSpPr>
          <p:cNvPr id="1531" name="Google Shape;1531;p38"/>
          <p:cNvSpPr txBox="1"/>
          <p:nvPr/>
        </p:nvSpPr>
        <p:spPr>
          <a:xfrm>
            <a:off x="7373650" y="1331800"/>
            <a:ext cx="1649400" cy="3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latin typeface="Roboto Black"/>
                <a:ea typeface="Roboto Black"/>
                <a:cs typeface="Roboto Black"/>
                <a:sym typeface="Roboto Black"/>
              </a:rPr>
              <a:t>Use Club’s Image</a:t>
            </a:r>
            <a:endParaRPr>
              <a:latin typeface="Roboto Light"/>
              <a:ea typeface="Roboto Light"/>
              <a:cs typeface="Roboto Light"/>
              <a:sym typeface="Roboto Light"/>
            </a:endParaRPr>
          </a:p>
        </p:txBody>
      </p:sp>
      <p:sp>
        <p:nvSpPr>
          <p:cNvPr id="1532" name="Google Shape;1532;p38"/>
          <p:cNvSpPr/>
          <p:nvPr/>
        </p:nvSpPr>
        <p:spPr>
          <a:xfrm rot="-365771">
            <a:off x="4808912" y="1538807"/>
            <a:ext cx="2559373" cy="236248"/>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8"/>
          <p:cNvSpPr/>
          <p:nvPr/>
        </p:nvSpPr>
        <p:spPr>
          <a:xfrm rot="5400000">
            <a:off x="2748875" y="3157150"/>
            <a:ext cx="372600" cy="236100"/>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8"/>
          <p:cNvSpPr txBox="1"/>
          <p:nvPr/>
        </p:nvSpPr>
        <p:spPr>
          <a:xfrm>
            <a:off x="181825" y="161125"/>
            <a:ext cx="24738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a:ea typeface="Roboto"/>
                <a:cs typeface="Roboto"/>
                <a:sym typeface="Roboto"/>
              </a:rPr>
              <a:t>@clubs from the controller</a:t>
            </a:r>
            <a:endParaRPr b="1">
              <a:solidFill>
                <a:srgbClr val="FFFFFF"/>
              </a:solidFill>
              <a:latin typeface="Roboto"/>
              <a:ea typeface="Roboto"/>
              <a:cs typeface="Roboto"/>
              <a:sym typeface="Roboto"/>
            </a:endParaRPr>
          </a:p>
        </p:txBody>
      </p:sp>
      <p:sp>
        <p:nvSpPr>
          <p:cNvPr id="1535" name="Google Shape;1535;p38"/>
          <p:cNvSpPr/>
          <p:nvPr/>
        </p:nvSpPr>
        <p:spPr>
          <a:xfrm rot="-5400000">
            <a:off x="181300" y="789062"/>
            <a:ext cx="836700" cy="236100"/>
          </a:xfrm>
          <a:prstGeom prst="leftArrow">
            <a:avLst>
              <a:gd fmla="val 50000" name="adj1"/>
              <a:gd fmla="val 50000" name="adj2"/>
            </a:avLst>
          </a:prstGeom>
          <a:solidFill>
            <a:srgbClr val="000000"/>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8"/>
          <p:cNvSpPr txBox="1"/>
          <p:nvPr/>
        </p:nvSpPr>
        <p:spPr>
          <a:xfrm>
            <a:off x="3368425" y="4414500"/>
            <a:ext cx="5726700" cy="72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3000">
                <a:solidFill>
                  <a:srgbClr val="FFFFFF"/>
                </a:solidFill>
                <a:latin typeface="Roboto"/>
                <a:ea typeface="Roboto"/>
                <a:cs typeface="Roboto"/>
                <a:sym typeface="Roboto"/>
              </a:rPr>
              <a:t>ERB code for Explore page view</a:t>
            </a:r>
            <a:endParaRPr b="1" sz="3000">
              <a:solidFill>
                <a:srgbClr val="FFFFFF"/>
              </a:solidFill>
              <a:latin typeface="Roboto"/>
              <a:ea typeface="Roboto"/>
              <a:cs typeface="Roboto"/>
              <a:sym typeface="Roboto"/>
            </a:endParaRPr>
          </a:p>
        </p:txBody>
      </p:sp>
      <p:sp>
        <p:nvSpPr>
          <p:cNvPr id="1537" name="Google Shape;1537;p38"/>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David</a:t>
            </a:r>
            <a:endParaRPr>
              <a:solidFill>
                <a:srgbClr val="FFFFFF"/>
              </a:solidFill>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8" name="Shape 1138"/>
        <p:cNvGrpSpPr/>
        <p:nvPr/>
      </p:nvGrpSpPr>
      <p:grpSpPr>
        <a:xfrm>
          <a:off x="0" y="0"/>
          <a:ext cx="0" cy="0"/>
          <a:chOff x="0" y="0"/>
          <a:chExt cx="0" cy="0"/>
        </a:xfrm>
      </p:grpSpPr>
      <p:sp>
        <p:nvSpPr>
          <p:cNvPr id="1139" name="Google Shape;1139;p21"/>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Overview</a:t>
            </a:r>
            <a:endParaRPr/>
          </a:p>
        </p:txBody>
      </p:sp>
      <p:sp>
        <p:nvSpPr>
          <p:cNvPr id="1140" name="Google Shape;1140;p21"/>
          <p:cNvSpPr txBox="1"/>
          <p:nvPr>
            <p:ph idx="1" type="subTitle"/>
          </p:nvPr>
        </p:nvSpPr>
        <p:spPr>
          <a:xfrm>
            <a:off x="786050" y="4220000"/>
            <a:ext cx="18894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sz="1200"/>
              <a:t>A diagram showing the state and condition of the application during run</a:t>
            </a:r>
            <a:endParaRPr sz="1200"/>
          </a:p>
        </p:txBody>
      </p:sp>
      <p:sp>
        <p:nvSpPr>
          <p:cNvPr id="1141" name="Google Shape;1141;p21"/>
          <p:cNvSpPr txBox="1"/>
          <p:nvPr>
            <p:ph idx="2" type="title"/>
          </p:nvPr>
        </p:nvSpPr>
        <p:spPr>
          <a:xfrm>
            <a:off x="2173100" y="40370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04</a:t>
            </a:r>
            <a:endParaRPr>
              <a:solidFill>
                <a:srgbClr val="48FFD5"/>
              </a:solidFill>
            </a:endParaRPr>
          </a:p>
        </p:txBody>
      </p:sp>
      <p:sp>
        <p:nvSpPr>
          <p:cNvPr id="1142" name="Google Shape;1142;p21"/>
          <p:cNvSpPr txBox="1"/>
          <p:nvPr>
            <p:ph idx="3" type="subTitle"/>
          </p:nvPr>
        </p:nvSpPr>
        <p:spPr>
          <a:xfrm>
            <a:off x="6402850" y="16549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t>A more in-depth look into our routing</a:t>
            </a:r>
            <a:endParaRPr sz="1200">
              <a:solidFill>
                <a:srgbClr val="48FFD5"/>
              </a:solidFill>
            </a:endParaRPr>
          </a:p>
        </p:txBody>
      </p:sp>
      <p:sp>
        <p:nvSpPr>
          <p:cNvPr id="1143" name="Google Shape;1143;p21"/>
          <p:cNvSpPr txBox="1"/>
          <p:nvPr>
            <p:ph idx="4" type="title"/>
          </p:nvPr>
        </p:nvSpPr>
        <p:spPr>
          <a:xfrm>
            <a:off x="5158750" y="140627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48FFD5"/>
                </a:solidFill>
              </a:rPr>
              <a:t>05</a:t>
            </a:r>
            <a:endParaRPr>
              <a:solidFill>
                <a:srgbClr val="48FFD5"/>
              </a:solidFill>
            </a:endParaRPr>
          </a:p>
        </p:txBody>
      </p:sp>
      <p:sp>
        <p:nvSpPr>
          <p:cNvPr id="1144" name="Google Shape;1144;p21"/>
          <p:cNvSpPr txBox="1"/>
          <p:nvPr>
            <p:ph idx="5" type="subTitle"/>
          </p:nvPr>
        </p:nvSpPr>
        <p:spPr>
          <a:xfrm>
            <a:off x="6345200" y="3425975"/>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t>A look into our app</a:t>
            </a:r>
            <a:endParaRPr sz="1200">
              <a:solidFill>
                <a:srgbClr val="48FFD5"/>
              </a:solidFill>
            </a:endParaRPr>
          </a:p>
        </p:txBody>
      </p:sp>
      <p:sp>
        <p:nvSpPr>
          <p:cNvPr id="1145" name="Google Shape;1145;p21"/>
          <p:cNvSpPr txBox="1"/>
          <p:nvPr>
            <p:ph idx="6" type="title"/>
          </p:nvPr>
        </p:nvSpPr>
        <p:spPr>
          <a:xfrm>
            <a:off x="5101100" y="318522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07</a:t>
            </a:r>
            <a:endParaRPr>
              <a:solidFill>
                <a:srgbClr val="48FFD5"/>
              </a:solidFill>
            </a:endParaRPr>
          </a:p>
        </p:txBody>
      </p:sp>
      <p:sp>
        <p:nvSpPr>
          <p:cNvPr id="1146" name="Google Shape;1146;p21"/>
          <p:cNvSpPr txBox="1"/>
          <p:nvPr>
            <p:ph idx="7" type="subTitle"/>
          </p:nvPr>
        </p:nvSpPr>
        <p:spPr>
          <a:xfrm>
            <a:off x="725750" y="16647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A quick overview</a:t>
            </a:r>
            <a:endParaRPr sz="1200">
              <a:solidFill>
                <a:srgbClr val="48FFD5"/>
              </a:solidFill>
            </a:endParaRPr>
          </a:p>
        </p:txBody>
      </p:sp>
      <p:sp>
        <p:nvSpPr>
          <p:cNvPr id="1147" name="Google Shape;1147;p21"/>
          <p:cNvSpPr txBox="1"/>
          <p:nvPr>
            <p:ph idx="8" type="title"/>
          </p:nvPr>
        </p:nvSpPr>
        <p:spPr>
          <a:xfrm>
            <a:off x="2827575" y="14440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01</a:t>
            </a:r>
            <a:endParaRPr>
              <a:solidFill>
                <a:srgbClr val="48FFD5"/>
              </a:solidFill>
            </a:endParaRPr>
          </a:p>
        </p:txBody>
      </p:sp>
      <p:sp>
        <p:nvSpPr>
          <p:cNvPr id="1148" name="Google Shape;1148;p21"/>
          <p:cNvSpPr txBox="1"/>
          <p:nvPr>
            <p:ph idx="9" type="subTitle"/>
          </p:nvPr>
        </p:nvSpPr>
        <p:spPr>
          <a:xfrm>
            <a:off x="725750" y="25894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sz="1200"/>
              <a:t>A look into our databases </a:t>
            </a:r>
            <a:endParaRPr sz="1200"/>
          </a:p>
          <a:p>
            <a:pPr indent="0" lvl="0" marL="0" rtl="0" algn="r">
              <a:spcBef>
                <a:spcPts val="0"/>
              </a:spcBef>
              <a:spcAft>
                <a:spcPts val="0"/>
              </a:spcAft>
              <a:buClr>
                <a:schemeClr val="dk1"/>
              </a:buClr>
              <a:buSzPts val="1100"/>
              <a:buFont typeface="Arial"/>
              <a:buNone/>
            </a:pPr>
            <a:r>
              <a:rPr lang="es" sz="1200"/>
              <a:t>and its relationships</a:t>
            </a:r>
            <a:endParaRPr sz="1200"/>
          </a:p>
          <a:p>
            <a:pPr indent="0" lvl="0" marL="0" rtl="0" algn="r">
              <a:spcBef>
                <a:spcPts val="0"/>
              </a:spcBef>
              <a:spcAft>
                <a:spcPts val="0"/>
              </a:spcAft>
              <a:buClr>
                <a:schemeClr val="dk1"/>
              </a:buClr>
              <a:buSzPts val="1100"/>
              <a:buFont typeface="Arial"/>
              <a:buNone/>
            </a:pPr>
            <a:r>
              <a:t/>
            </a:r>
            <a:endParaRPr sz="1200"/>
          </a:p>
        </p:txBody>
      </p:sp>
      <p:sp>
        <p:nvSpPr>
          <p:cNvPr id="1149" name="Google Shape;1149;p21"/>
          <p:cNvSpPr txBox="1"/>
          <p:nvPr>
            <p:ph idx="13" type="title"/>
          </p:nvPr>
        </p:nvSpPr>
        <p:spPr>
          <a:xfrm>
            <a:off x="2827575" y="23407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02</a:t>
            </a:r>
            <a:endParaRPr>
              <a:solidFill>
                <a:srgbClr val="48FFD5"/>
              </a:solidFill>
            </a:endParaRPr>
          </a:p>
        </p:txBody>
      </p:sp>
      <p:sp>
        <p:nvSpPr>
          <p:cNvPr id="1150" name="Google Shape;1150;p21"/>
          <p:cNvSpPr txBox="1"/>
          <p:nvPr>
            <p:ph idx="14" type="subTitle"/>
          </p:nvPr>
        </p:nvSpPr>
        <p:spPr>
          <a:xfrm>
            <a:off x="725750" y="347825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sz="1200"/>
              <a:t>All of the tools that makes our application work</a:t>
            </a:r>
            <a:endParaRPr sz="1200">
              <a:solidFill>
                <a:srgbClr val="48FFD5"/>
              </a:solidFill>
            </a:endParaRPr>
          </a:p>
        </p:txBody>
      </p:sp>
      <p:sp>
        <p:nvSpPr>
          <p:cNvPr id="1151" name="Google Shape;1151;p21"/>
          <p:cNvSpPr txBox="1"/>
          <p:nvPr>
            <p:ph idx="15" type="title"/>
          </p:nvPr>
        </p:nvSpPr>
        <p:spPr>
          <a:xfrm>
            <a:off x="2827575" y="32375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03</a:t>
            </a:r>
            <a:endParaRPr>
              <a:solidFill>
                <a:srgbClr val="48FFD5"/>
              </a:solidFill>
            </a:endParaRPr>
          </a:p>
        </p:txBody>
      </p:sp>
      <p:sp>
        <p:nvSpPr>
          <p:cNvPr id="1152" name="Google Shape;1152;p21"/>
          <p:cNvSpPr txBox="1"/>
          <p:nvPr>
            <p:ph idx="16" type="ctrTitle"/>
          </p:nvPr>
        </p:nvSpPr>
        <p:spPr>
          <a:xfrm>
            <a:off x="643488" y="15935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1500"/>
              <a:t>About the Project</a:t>
            </a:r>
            <a:endParaRPr sz="1500"/>
          </a:p>
        </p:txBody>
      </p:sp>
      <p:sp>
        <p:nvSpPr>
          <p:cNvPr id="1153" name="Google Shape;1153;p21"/>
          <p:cNvSpPr txBox="1"/>
          <p:nvPr>
            <p:ph idx="17" type="ctrTitle"/>
          </p:nvPr>
        </p:nvSpPr>
        <p:spPr>
          <a:xfrm>
            <a:off x="643488" y="25177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sz="1500"/>
              <a:t>ER Diagram</a:t>
            </a:r>
            <a:endParaRPr sz="1500"/>
          </a:p>
        </p:txBody>
      </p:sp>
      <p:sp>
        <p:nvSpPr>
          <p:cNvPr id="1154" name="Google Shape;1154;p21"/>
          <p:cNvSpPr txBox="1"/>
          <p:nvPr>
            <p:ph idx="18" type="ctrTitle"/>
          </p:nvPr>
        </p:nvSpPr>
        <p:spPr>
          <a:xfrm>
            <a:off x="643488" y="34067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sz="1500"/>
              <a:t>Frameworks</a:t>
            </a:r>
            <a:endParaRPr sz="1500"/>
          </a:p>
        </p:txBody>
      </p:sp>
      <p:sp>
        <p:nvSpPr>
          <p:cNvPr id="1155" name="Google Shape;1155;p21"/>
          <p:cNvSpPr txBox="1"/>
          <p:nvPr>
            <p:ph idx="19" type="ctrTitle"/>
          </p:nvPr>
        </p:nvSpPr>
        <p:spPr>
          <a:xfrm>
            <a:off x="643488" y="4192438"/>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sz="1500"/>
              <a:t>State Diagram</a:t>
            </a:r>
            <a:endParaRPr sz="1500"/>
          </a:p>
        </p:txBody>
      </p:sp>
      <p:sp>
        <p:nvSpPr>
          <p:cNvPr id="1156" name="Google Shape;1156;p21"/>
          <p:cNvSpPr txBox="1"/>
          <p:nvPr>
            <p:ph idx="20" type="ctrTitle"/>
          </p:nvPr>
        </p:nvSpPr>
        <p:spPr>
          <a:xfrm>
            <a:off x="6416138" y="15832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500"/>
              <a:t>Routing</a:t>
            </a:r>
            <a:endParaRPr sz="1500"/>
          </a:p>
        </p:txBody>
      </p:sp>
      <p:sp>
        <p:nvSpPr>
          <p:cNvPr id="1157" name="Google Shape;1157;p21"/>
          <p:cNvSpPr txBox="1"/>
          <p:nvPr>
            <p:ph idx="21" type="ctrTitle"/>
          </p:nvPr>
        </p:nvSpPr>
        <p:spPr>
          <a:xfrm>
            <a:off x="6358488" y="3354425"/>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500"/>
              <a:t>Demo</a:t>
            </a:r>
            <a:endParaRPr sz="1500"/>
          </a:p>
        </p:txBody>
      </p:sp>
      <p:sp>
        <p:nvSpPr>
          <p:cNvPr id="1158" name="Google Shape;1158;p21"/>
          <p:cNvSpPr/>
          <p:nvPr/>
        </p:nvSpPr>
        <p:spPr>
          <a:xfrm>
            <a:off x="3597855" y="3377994"/>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 name="Google Shape;1159;p21"/>
          <p:cNvGrpSpPr/>
          <p:nvPr/>
        </p:nvGrpSpPr>
        <p:grpSpPr>
          <a:xfrm>
            <a:off x="3597856" y="1558663"/>
            <a:ext cx="428915" cy="426116"/>
            <a:chOff x="6226275" y="3911538"/>
            <a:chExt cx="900325" cy="894450"/>
          </a:xfrm>
        </p:grpSpPr>
        <p:sp>
          <p:nvSpPr>
            <p:cNvPr id="1160" name="Google Shape;1160;p21"/>
            <p:cNvSpPr/>
            <p:nvPr/>
          </p:nvSpPr>
          <p:spPr>
            <a:xfrm>
              <a:off x="6355100" y="4405488"/>
              <a:ext cx="87300" cy="116625"/>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1"/>
            <p:cNvSpPr/>
            <p:nvPr/>
          </p:nvSpPr>
          <p:spPr>
            <a:xfrm>
              <a:off x="6514125" y="4593038"/>
              <a:ext cx="119900" cy="87550"/>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1"/>
            <p:cNvSpPr/>
            <p:nvPr/>
          </p:nvSpPr>
          <p:spPr>
            <a:xfrm>
              <a:off x="6330650" y="4455438"/>
              <a:ext cx="258525" cy="246400"/>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1"/>
            <p:cNvSpPr/>
            <p:nvPr/>
          </p:nvSpPr>
          <p:spPr>
            <a:xfrm>
              <a:off x="6226275" y="4198463"/>
              <a:ext cx="243025" cy="181575"/>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1"/>
            <p:cNvSpPr/>
            <p:nvPr/>
          </p:nvSpPr>
          <p:spPr>
            <a:xfrm>
              <a:off x="6656850" y="4568588"/>
              <a:ext cx="188400" cy="237400"/>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1"/>
            <p:cNvSpPr/>
            <p:nvPr/>
          </p:nvSpPr>
          <p:spPr>
            <a:xfrm>
              <a:off x="6718825" y="4152263"/>
              <a:ext cx="172100" cy="1568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1"/>
            <p:cNvSpPr/>
            <p:nvPr/>
          </p:nvSpPr>
          <p:spPr>
            <a:xfrm>
              <a:off x="6906375" y="3911538"/>
              <a:ext cx="220225" cy="216700"/>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1"/>
            <p:cNvSpPr/>
            <p:nvPr/>
          </p:nvSpPr>
          <p:spPr>
            <a:xfrm>
              <a:off x="6429325" y="3953688"/>
              <a:ext cx="655675" cy="654050"/>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 name="Google Shape;1168;p21"/>
          <p:cNvSpPr/>
          <p:nvPr/>
        </p:nvSpPr>
        <p:spPr>
          <a:xfrm>
            <a:off x="3597844" y="2465588"/>
            <a:ext cx="428938" cy="428938"/>
          </a:xfrm>
          <a:custGeom>
            <a:rect b="b" l="l" r="r" t="t"/>
            <a:pathLst>
              <a:path extrusionOk="0" h="40939" w="40939">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 name="Google Shape;1169;p21"/>
          <p:cNvGrpSpPr/>
          <p:nvPr/>
        </p:nvGrpSpPr>
        <p:grpSpPr>
          <a:xfrm>
            <a:off x="5101107" y="1529764"/>
            <a:ext cx="432964" cy="431586"/>
            <a:chOff x="5812000" y="2553488"/>
            <a:chExt cx="769850" cy="767400"/>
          </a:xfrm>
        </p:grpSpPr>
        <p:sp>
          <p:nvSpPr>
            <p:cNvPr id="1170" name="Google Shape;1170;p21"/>
            <p:cNvSpPr/>
            <p:nvPr/>
          </p:nvSpPr>
          <p:spPr>
            <a:xfrm>
              <a:off x="5858475" y="2553488"/>
              <a:ext cx="150900" cy="150900"/>
            </a:xfrm>
            <a:custGeom>
              <a:rect b="b" l="l" r="r" t="t"/>
              <a:pathLst>
                <a:path extrusionOk="0" h="6036" w="6036">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1"/>
            <p:cNvSpPr/>
            <p:nvPr/>
          </p:nvSpPr>
          <p:spPr>
            <a:xfrm>
              <a:off x="5812000" y="2732888"/>
              <a:ext cx="244675" cy="425725"/>
            </a:xfrm>
            <a:custGeom>
              <a:rect b="b" l="l" r="r" t="t"/>
              <a:pathLst>
                <a:path extrusionOk="0" h="17029" w="9787">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1"/>
            <p:cNvSpPr/>
            <p:nvPr/>
          </p:nvSpPr>
          <p:spPr>
            <a:xfrm>
              <a:off x="6384475" y="2553488"/>
              <a:ext cx="150875" cy="150900"/>
            </a:xfrm>
            <a:custGeom>
              <a:rect b="b" l="l" r="r" t="t"/>
              <a:pathLst>
                <a:path extrusionOk="0" h="6036" w="6035">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1"/>
            <p:cNvSpPr/>
            <p:nvPr/>
          </p:nvSpPr>
          <p:spPr>
            <a:xfrm>
              <a:off x="6337975" y="2732088"/>
              <a:ext cx="243875" cy="425700"/>
            </a:xfrm>
            <a:custGeom>
              <a:rect b="b" l="l" r="r" t="t"/>
              <a:pathLst>
                <a:path extrusionOk="0" h="17028" w="9755">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1"/>
            <p:cNvSpPr/>
            <p:nvPr/>
          </p:nvSpPr>
          <p:spPr>
            <a:xfrm>
              <a:off x="6057450" y="2834013"/>
              <a:ext cx="279750" cy="486875"/>
            </a:xfrm>
            <a:custGeom>
              <a:rect b="b" l="l" r="r" t="t"/>
              <a:pathLst>
                <a:path extrusionOk="0" h="19475" w="1119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1"/>
            <p:cNvSpPr/>
            <p:nvPr/>
          </p:nvSpPr>
          <p:spPr>
            <a:xfrm>
              <a:off x="6108825" y="2627688"/>
              <a:ext cx="175375" cy="175375"/>
            </a:xfrm>
            <a:custGeom>
              <a:rect b="b" l="l" r="r" t="t"/>
              <a:pathLst>
                <a:path extrusionOk="0" h="7015" w="7015">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76" name="Google Shape;1176;p21"/>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
        <p:nvSpPr>
          <p:cNvPr id="1177" name="Google Shape;1177;p21"/>
          <p:cNvSpPr/>
          <p:nvPr/>
        </p:nvSpPr>
        <p:spPr>
          <a:xfrm>
            <a:off x="5101100" y="3395044"/>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966"/>
              </a:solidFill>
            </a:endParaRPr>
          </a:p>
        </p:txBody>
      </p:sp>
      <p:grpSp>
        <p:nvGrpSpPr>
          <p:cNvPr id="1178" name="Google Shape;1178;p21"/>
          <p:cNvGrpSpPr/>
          <p:nvPr/>
        </p:nvGrpSpPr>
        <p:grpSpPr>
          <a:xfrm>
            <a:off x="3552591" y="4134218"/>
            <a:ext cx="451874" cy="521657"/>
            <a:chOff x="-4572700" y="2764950"/>
            <a:chExt cx="293025" cy="293000"/>
          </a:xfrm>
        </p:grpSpPr>
        <p:sp>
          <p:nvSpPr>
            <p:cNvPr id="1179" name="Google Shape;1179;p21"/>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1"/>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1"/>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1"/>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1"/>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 name="Google Shape;1184;p21"/>
          <p:cNvSpPr txBox="1"/>
          <p:nvPr>
            <p:ph idx="5" type="subTitle"/>
          </p:nvPr>
        </p:nvSpPr>
        <p:spPr>
          <a:xfrm>
            <a:off x="6353925" y="250475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t>It works!</a:t>
            </a:r>
            <a:endParaRPr sz="1200">
              <a:solidFill>
                <a:srgbClr val="48FFD5"/>
              </a:solidFill>
            </a:endParaRPr>
          </a:p>
        </p:txBody>
      </p:sp>
      <p:sp>
        <p:nvSpPr>
          <p:cNvPr id="1185" name="Google Shape;1185;p21"/>
          <p:cNvSpPr txBox="1"/>
          <p:nvPr>
            <p:ph idx="6" type="title"/>
          </p:nvPr>
        </p:nvSpPr>
        <p:spPr>
          <a:xfrm>
            <a:off x="5109825" y="22640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06</a:t>
            </a:r>
            <a:endParaRPr>
              <a:solidFill>
                <a:srgbClr val="48FFD5"/>
              </a:solidFill>
            </a:endParaRPr>
          </a:p>
        </p:txBody>
      </p:sp>
      <p:sp>
        <p:nvSpPr>
          <p:cNvPr id="1186" name="Google Shape;1186;p21"/>
          <p:cNvSpPr txBox="1"/>
          <p:nvPr>
            <p:ph idx="21" type="ctrTitle"/>
          </p:nvPr>
        </p:nvSpPr>
        <p:spPr>
          <a:xfrm>
            <a:off x="6367213" y="243320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500"/>
              <a:t>Testing</a:t>
            </a:r>
            <a:endParaRPr sz="1500"/>
          </a:p>
        </p:txBody>
      </p:sp>
      <p:grpSp>
        <p:nvGrpSpPr>
          <p:cNvPr id="1187" name="Google Shape;1187;p21"/>
          <p:cNvGrpSpPr/>
          <p:nvPr/>
        </p:nvGrpSpPr>
        <p:grpSpPr>
          <a:xfrm>
            <a:off x="5101110" y="2363303"/>
            <a:ext cx="493602" cy="422059"/>
            <a:chOff x="6790450" y="3119050"/>
            <a:chExt cx="262750" cy="260675"/>
          </a:xfrm>
        </p:grpSpPr>
        <p:sp>
          <p:nvSpPr>
            <p:cNvPr id="1188" name="Google Shape;1188;p21"/>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1"/>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 name="Google Shape;1190;p21"/>
          <p:cNvSpPr txBox="1"/>
          <p:nvPr>
            <p:ph idx="5" type="subTitle"/>
          </p:nvPr>
        </p:nvSpPr>
        <p:spPr>
          <a:xfrm>
            <a:off x="6354175" y="4264175"/>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t>Where to go from here</a:t>
            </a:r>
            <a:endParaRPr sz="1200">
              <a:solidFill>
                <a:srgbClr val="48FFD5"/>
              </a:solidFill>
            </a:endParaRPr>
          </a:p>
        </p:txBody>
      </p:sp>
      <p:sp>
        <p:nvSpPr>
          <p:cNvPr id="1191" name="Google Shape;1191;p21"/>
          <p:cNvSpPr txBox="1"/>
          <p:nvPr>
            <p:ph idx="6" type="title"/>
          </p:nvPr>
        </p:nvSpPr>
        <p:spPr>
          <a:xfrm>
            <a:off x="5110075" y="402342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08</a:t>
            </a:r>
            <a:endParaRPr>
              <a:solidFill>
                <a:srgbClr val="48FFD5"/>
              </a:solidFill>
            </a:endParaRPr>
          </a:p>
        </p:txBody>
      </p:sp>
      <p:sp>
        <p:nvSpPr>
          <p:cNvPr id="1192" name="Google Shape;1192;p21"/>
          <p:cNvSpPr txBox="1"/>
          <p:nvPr>
            <p:ph idx="21" type="ctrTitle"/>
          </p:nvPr>
        </p:nvSpPr>
        <p:spPr>
          <a:xfrm>
            <a:off x="6367463" y="4192625"/>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500"/>
              <a:t>Impact</a:t>
            </a:r>
            <a:endParaRPr sz="1500"/>
          </a:p>
        </p:txBody>
      </p:sp>
      <p:grpSp>
        <p:nvGrpSpPr>
          <p:cNvPr id="1193" name="Google Shape;1193;p21"/>
          <p:cNvGrpSpPr/>
          <p:nvPr/>
        </p:nvGrpSpPr>
        <p:grpSpPr>
          <a:xfrm>
            <a:off x="5101099" y="4182650"/>
            <a:ext cx="511567" cy="383391"/>
            <a:chOff x="889275" y="861850"/>
            <a:chExt cx="487950" cy="424575"/>
          </a:xfrm>
        </p:grpSpPr>
        <p:sp>
          <p:nvSpPr>
            <p:cNvPr id="1194" name="Google Shape;1194;p21"/>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5" name="Google Shape;1195;p21"/>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6" name="Google Shape;1196;p21"/>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7" name="Google Shape;1197;p21"/>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1541" name="Shape 1541"/>
        <p:cNvGrpSpPr/>
        <p:nvPr/>
      </p:nvGrpSpPr>
      <p:grpSpPr>
        <a:xfrm>
          <a:off x="0" y="0"/>
          <a:ext cx="0" cy="0"/>
          <a:chOff x="0" y="0"/>
          <a:chExt cx="0" cy="0"/>
        </a:xfrm>
      </p:grpSpPr>
      <p:sp>
        <p:nvSpPr>
          <p:cNvPr id="1542" name="Google Shape;1542;p39"/>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SWIPE AND MATCHES</a:t>
            </a:r>
            <a:r>
              <a:rPr lang="es"/>
              <a:t> ROUTES</a:t>
            </a:r>
            <a:endParaRPr>
              <a:solidFill>
                <a:srgbClr val="FFFFFF"/>
              </a:solidFill>
            </a:endParaRPr>
          </a:p>
        </p:txBody>
      </p:sp>
      <p:sp>
        <p:nvSpPr>
          <p:cNvPr id="1543" name="Google Shape;1543;p39"/>
          <p:cNvSpPr/>
          <p:nvPr/>
        </p:nvSpPr>
        <p:spPr>
          <a:xfrm>
            <a:off x="363825" y="1520125"/>
            <a:ext cx="1562100" cy="1562100"/>
          </a:xfrm>
          <a:prstGeom prst="ellipse">
            <a:avLst/>
          </a:prstGeom>
          <a:solidFill>
            <a:srgbClr val="48FFD5"/>
          </a:solidFill>
          <a:ln>
            <a:noFill/>
          </a:ln>
          <a:effectLst>
            <a:reflection blurRad="0" dir="5400000" dist="133350" endA="0" endPos="30000" fadeDir="5400012" kx="0" rotWithShape="0" algn="bl" stA="5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9"/>
          <p:cNvSpPr/>
          <p:nvPr/>
        </p:nvSpPr>
        <p:spPr>
          <a:xfrm>
            <a:off x="3536200" y="1460500"/>
            <a:ext cx="2009700" cy="2009700"/>
          </a:xfrm>
          <a:prstGeom prst="ellipse">
            <a:avLst/>
          </a:prstGeom>
          <a:solidFill>
            <a:srgbClr val="48FFD5"/>
          </a:solidFill>
          <a:ln>
            <a:noFill/>
          </a:ln>
          <a:effectLst>
            <a:reflection blurRad="0" dir="5400000" dist="133350" endA="0" endPos="30000" fadeDir="5400012" kx="0" rotWithShape="0" algn="bl" stA="3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9"/>
          <p:cNvSpPr/>
          <p:nvPr/>
        </p:nvSpPr>
        <p:spPr>
          <a:xfrm>
            <a:off x="7108850" y="1666850"/>
            <a:ext cx="1419300" cy="1419300"/>
          </a:xfrm>
          <a:prstGeom prst="ellipse">
            <a:avLst/>
          </a:prstGeom>
          <a:solidFill>
            <a:srgbClr val="48FFD5"/>
          </a:solidFill>
          <a:ln>
            <a:noFill/>
          </a:ln>
          <a:effectLst>
            <a:reflection blurRad="0" dir="5400000" dist="133350" endA="0" endPos="30000" fadeDir="5400012" kx="0" rotWithShape="0" algn="bl" stA="60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6" name="Google Shape;1546;p39"/>
          <p:cNvCxnSpPr/>
          <p:nvPr/>
        </p:nvCxnSpPr>
        <p:spPr>
          <a:xfrm flipH="1">
            <a:off x="-1255575" y="2224975"/>
            <a:ext cx="1886100" cy="714300"/>
          </a:xfrm>
          <a:prstGeom prst="straightConnector1">
            <a:avLst/>
          </a:prstGeom>
          <a:noFill/>
          <a:ln cap="flat" cmpd="sng" w="28575">
            <a:solidFill>
              <a:srgbClr val="48FFD5"/>
            </a:solidFill>
            <a:prstDash val="solid"/>
            <a:round/>
            <a:headEnd len="med" w="med" type="none"/>
            <a:tailEnd len="med" w="med" type="none"/>
          </a:ln>
        </p:spPr>
      </p:cxnSp>
      <p:cxnSp>
        <p:nvCxnSpPr>
          <p:cNvPr id="1547" name="Google Shape;1547;p39"/>
          <p:cNvCxnSpPr/>
          <p:nvPr/>
        </p:nvCxnSpPr>
        <p:spPr>
          <a:xfrm flipH="1">
            <a:off x="8063625" y="1315025"/>
            <a:ext cx="1084500" cy="408300"/>
          </a:xfrm>
          <a:prstGeom prst="straightConnector1">
            <a:avLst/>
          </a:prstGeom>
          <a:noFill/>
          <a:ln cap="flat" cmpd="sng" w="28575">
            <a:solidFill>
              <a:srgbClr val="48FFD5"/>
            </a:solidFill>
            <a:prstDash val="solid"/>
            <a:round/>
            <a:headEnd len="med" w="med" type="none"/>
            <a:tailEnd len="med" w="med" type="none"/>
          </a:ln>
        </p:spPr>
      </p:cxnSp>
      <p:sp>
        <p:nvSpPr>
          <p:cNvPr id="1548" name="Google Shape;1548;p39"/>
          <p:cNvSpPr txBox="1"/>
          <p:nvPr>
            <p:ph idx="4294967295" type="ctrTitle"/>
          </p:nvPr>
        </p:nvSpPr>
        <p:spPr>
          <a:xfrm>
            <a:off x="3503056" y="262366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CLUB MATCHES MODEL</a:t>
            </a:r>
            <a:endParaRPr sz="1400">
              <a:solidFill>
                <a:srgbClr val="0E2A47"/>
              </a:solidFill>
            </a:endParaRPr>
          </a:p>
        </p:txBody>
      </p:sp>
      <p:sp>
        <p:nvSpPr>
          <p:cNvPr id="1549" name="Google Shape;1549;p39"/>
          <p:cNvSpPr txBox="1"/>
          <p:nvPr>
            <p:ph idx="4294967295" type="ctrTitle"/>
          </p:nvPr>
        </p:nvSpPr>
        <p:spPr>
          <a:xfrm>
            <a:off x="6780506" y="232406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MATCHED/</a:t>
            </a:r>
            <a:endParaRPr sz="1400">
              <a:solidFill>
                <a:srgbClr val="0E2A47"/>
              </a:solidFill>
            </a:endParaRPr>
          </a:p>
          <a:p>
            <a:pPr indent="0" lvl="0" marL="0" rtl="0" algn="ctr">
              <a:spcBef>
                <a:spcPts val="0"/>
              </a:spcBef>
              <a:spcAft>
                <a:spcPts val="0"/>
              </a:spcAft>
              <a:buNone/>
            </a:pPr>
            <a:r>
              <a:rPr lang="es" sz="1400">
                <a:solidFill>
                  <a:srgbClr val="0E2A47"/>
                </a:solidFill>
              </a:rPr>
              <a:t>REJECTIONS</a:t>
            </a:r>
            <a:endParaRPr sz="1400">
              <a:solidFill>
                <a:srgbClr val="0E2A47"/>
              </a:solidFill>
            </a:endParaRPr>
          </a:p>
          <a:p>
            <a:pPr indent="0" lvl="0" marL="0" rtl="0" algn="ctr">
              <a:spcBef>
                <a:spcPts val="0"/>
              </a:spcBef>
              <a:spcAft>
                <a:spcPts val="0"/>
              </a:spcAft>
              <a:buNone/>
            </a:pPr>
            <a:r>
              <a:rPr lang="es" sz="1400">
                <a:solidFill>
                  <a:srgbClr val="0E2A47"/>
                </a:solidFill>
              </a:rPr>
              <a:t>PAGE</a:t>
            </a:r>
            <a:endParaRPr sz="1400">
              <a:solidFill>
                <a:srgbClr val="0E2A47"/>
              </a:solidFill>
            </a:endParaRPr>
          </a:p>
        </p:txBody>
      </p:sp>
      <p:sp>
        <p:nvSpPr>
          <p:cNvPr id="1550" name="Google Shape;1550;p39"/>
          <p:cNvSpPr txBox="1"/>
          <p:nvPr>
            <p:ph idx="4294967295" type="subTitle"/>
          </p:nvPr>
        </p:nvSpPr>
        <p:spPr>
          <a:xfrm rot="-1613">
            <a:off x="1975707" y="3223134"/>
            <a:ext cx="12789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300"/>
              <a:t>POST</a:t>
            </a:r>
            <a:r>
              <a:rPr lang="es" sz="1300"/>
              <a:t> request to update model</a:t>
            </a:r>
            <a:endParaRPr sz="1300">
              <a:solidFill>
                <a:srgbClr val="FFFFFF"/>
              </a:solidFill>
            </a:endParaRPr>
          </a:p>
        </p:txBody>
      </p:sp>
      <p:sp>
        <p:nvSpPr>
          <p:cNvPr id="1551" name="Google Shape;1551;p39"/>
          <p:cNvSpPr txBox="1"/>
          <p:nvPr>
            <p:ph idx="4294967295" type="subTitle"/>
          </p:nvPr>
        </p:nvSpPr>
        <p:spPr>
          <a:xfrm rot="179834">
            <a:off x="5657570" y="1556239"/>
            <a:ext cx="1394207" cy="502594"/>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300"/>
              <a:t>GET request to query from model</a:t>
            </a:r>
            <a:endParaRPr sz="1300">
              <a:solidFill>
                <a:srgbClr val="FFFFFF"/>
              </a:solidFill>
            </a:endParaRPr>
          </a:p>
        </p:txBody>
      </p:sp>
      <p:cxnSp>
        <p:nvCxnSpPr>
          <p:cNvPr id="1552" name="Google Shape;1552;p39"/>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
        <p:nvSpPr>
          <p:cNvPr id="1553" name="Google Shape;1553;p39"/>
          <p:cNvSpPr/>
          <p:nvPr/>
        </p:nvSpPr>
        <p:spPr>
          <a:xfrm>
            <a:off x="839586" y="1731521"/>
            <a:ext cx="685722" cy="714289"/>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54" name="Google Shape;1554;p39"/>
          <p:cNvSpPr txBox="1"/>
          <p:nvPr>
            <p:ph idx="4294967295" type="ctrTitle"/>
          </p:nvPr>
        </p:nvSpPr>
        <p:spPr>
          <a:xfrm>
            <a:off x="106869" y="2484013"/>
            <a:ext cx="2076000" cy="1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solidFill>
                  <a:srgbClr val="0E2A47"/>
                </a:solidFill>
              </a:rPr>
              <a:t>SWIPE PAGE</a:t>
            </a:r>
            <a:endParaRPr sz="1400">
              <a:solidFill>
                <a:srgbClr val="0E2A47"/>
              </a:solidFill>
            </a:endParaRPr>
          </a:p>
        </p:txBody>
      </p:sp>
      <p:grpSp>
        <p:nvGrpSpPr>
          <p:cNvPr id="1555" name="Google Shape;1555;p39"/>
          <p:cNvGrpSpPr/>
          <p:nvPr/>
        </p:nvGrpSpPr>
        <p:grpSpPr>
          <a:xfrm>
            <a:off x="7466269" y="1753426"/>
            <a:ext cx="704477" cy="642742"/>
            <a:chOff x="-4570325" y="2405775"/>
            <a:chExt cx="294600" cy="293825"/>
          </a:xfrm>
        </p:grpSpPr>
        <p:sp>
          <p:nvSpPr>
            <p:cNvPr id="1556" name="Google Shape;1556;p39"/>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9"/>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8" name="Google Shape;1558;p39"/>
          <p:cNvSpPr/>
          <p:nvPr/>
        </p:nvSpPr>
        <p:spPr>
          <a:xfrm rot="-169939">
            <a:off x="1832056" y="2413122"/>
            <a:ext cx="1712091" cy="264629"/>
          </a:xfrm>
          <a:prstGeom prst="rightArrow">
            <a:avLst>
              <a:gd fmla="val 50000" name="adj1"/>
              <a:gd fmla="val 50000" name="adj2"/>
            </a:avLst>
          </a:prstGeom>
          <a:solidFill>
            <a:srgbClr val="48FFD5"/>
          </a:solidFill>
          <a:ln cap="flat" cmpd="sng" w="9525">
            <a:solidFill>
              <a:srgbClr val="48FFD5"/>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9"/>
          <p:cNvSpPr/>
          <p:nvPr/>
        </p:nvSpPr>
        <p:spPr>
          <a:xfrm rot="-10650627">
            <a:off x="5465183" y="2263777"/>
            <a:ext cx="1678284" cy="264845"/>
          </a:xfrm>
          <a:prstGeom prst="rightArrow">
            <a:avLst>
              <a:gd fmla="val 50000" name="adj1"/>
              <a:gd fmla="val 50000" name="adj2"/>
            </a:avLst>
          </a:prstGeom>
          <a:solidFill>
            <a:srgbClr val="48FFD5"/>
          </a:solidFill>
          <a:ln cap="flat" cmpd="sng" w="9525">
            <a:solidFill>
              <a:srgbClr val="48FFD5"/>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9"/>
          <p:cNvSpPr txBox="1"/>
          <p:nvPr>
            <p:ph idx="4294967295" type="subTitle"/>
          </p:nvPr>
        </p:nvSpPr>
        <p:spPr>
          <a:xfrm rot="215411">
            <a:off x="5657641" y="3119140"/>
            <a:ext cx="1394136" cy="502588"/>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300"/>
              <a:t>PATCH request to update a match</a:t>
            </a:r>
            <a:endParaRPr sz="1300">
              <a:solidFill>
                <a:srgbClr val="FFFFFF"/>
              </a:solidFill>
            </a:endParaRPr>
          </a:p>
        </p:txBody>
      </p:sp>
      <p:sp>
        <p:nvSpPr>
          <p:cNvPr id="1561" name="Google Shape;1561;p39"/>
          <p:cNvSpPr/>
          <p:nvPr/>
        </p:nvSpPr>
        <p:spPr>
          <a:xfrm>
            <a:off x="4064870" y="1736870"/>
            <a:ext cx="1005896" cy="913505"/>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9"/>
          <p:cNvSpPr txBox="1"/>
          <p:nvPr>
            <p:ph idx="4294967295" type="subTitle"/>
          </p:nvPr>
        </p:nvSpPr>
        <p:spPr>
          <a:xfrm rot="2420">
            <a:off x="2048734" y="1659337"/>
            <a:ext cx="12786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300"/>
              <a:t>GET request to get potential matches</a:t>
            </a:r>
            <a:endParaRPr sz="1300">
              <a:solidFill>
                <a:srgbClr val="FFFFFF"/>
              </a:solidFill>
            </a:endParaRPr>
          </a:p>
        </p:txBody>
      </p:sp>
      <p:sp>
        <p:nvSpPr>
          <p:cNvPr id="1563" name="Google Shape;1563;p39"/>
          <p:cNvSpPr/>
          <p:nvPr/>
        </p:nvSpPr>
        <p:spPr>
          <a:xfrm rot="-10407082">
            <a:off x="1723730" y="2744393"/>
            <a:ext cx="2030750" cy="264507"/>
          </a:xfrm>
          <a:prstGeom prst="rightArrow">
            <a:avLst>
              <a:gd fmla="val 50000" name="adj1"/>
              <a:gd fmla="val 50000" name="adj2"/>
            </a:avLst>
          </a:prstGeom>
          <a:solidFill>
            <a:srgbClr val="48FFD5"/>
          </a:solidFill>
          <a:ln cap="flat" cmpd="sng" w="9525">
            <a:solidFill>
              <a:srgbClr val="48FFD5"/>
            </a:solidFill>
            <a:prstDash val="solid"/>
            <a:round/>
            <a:headEnd len="sm" w="sm" type="none"/>
            <a:tailEnd len="sm" w="sm" type="none"/>
          </a:ln>
          <a:effectLst>
            <a:outerShdw blurRad="257175" rotWithShape="0" algn="bl" dir="5400000" dist="19050">
              <a:srgbClr val="000000">
                <a:alpha val="4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9"/>
          <p:cNvSpPr/>
          <p:nvPr/>
        </p:nvSpPr>
        <p:spPr>
          <a:xfrm rot="188050">
            <a:off x="5498718" y="2566872"/>
            <a:ext cx="1711961" cy="264692"/>
          </a:xfrm>
          <a:prstGeom prst="rightArrow">
            <a:avLst>
              <a:gd fmla="val 50000" name="adj1"/>
              <a:gd fmla="val 50000" name="adj2"/>
            </a:avLst>
          </a:prstGeom>
          <a:solidFill>
            <a:srgbClr val="48FFD5"/>
          </a:solidFill>
          <a:ln cap="flat" cmpd="sng" w="9525">
            <a:solidFill>
              <a:srgbClr val="48FFD5"/>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9"/>
          <p:cNvSpPr txBox="1"/>
          <p:nvPr/>
        </p:nvSpPr>
        <p:spPr>
          <a:xfrm>
            <a:off x="42100" y="4740300"/>
            <a:ext cx="685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David </a:t>
            </a:r>
            <a:endParaRPr>
              <a:solidFill>
                <a:srgbClr val="FFFFFF"/>
              </a:solidFill>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3"/>
                                        </p:tgtEl>
                                        <p:attrNameLst>
                                          <p:attrName>style.visibility</p:attrName>
                                        </p:attrNameLst>
                                      </p:cBhvr>
                                      <p:to>
                                        <p:strVal val="visible"/>
                                      </p:to>
                                    </p:set>
                                    <p:animEffect filter="fade" transition="in">
                                      <p:cBhvr>
                                        <p:cTn dur="1000"/>
                                        <p:tgtEl>
                                          <p:spTgt spid="1543"/>
                                        </p:tgtEl>
                                      </p:cBhvr>
                                    </p:animEffect>
                                  </p:childTnLst>
                                </p:cTn>
                              </p:par>
                              <p:par>
                                <p:cTn fill="hold" nodeType="withEffect" presetClass="entr" presetID="10" presetSubtype="0">
                                  <p:stCondLst>
                                    <p:cond delay="0"/>
                                  </p:stCondLst>
                                  <p:childTnLst>
                                    <p:set>
                                      <p:cBhvr>
                                        <p:cTn dur="1" fill="hold">
                                          <p:stCondLst>
                                            <p:cond delay="0"/>
                                          </p:stCondLst>
                                        </p:cTn>
                                        <p:tgtEl>
                                          <p:spTgt spid="1546"/>
                                        </p:tgtEl>
                                        <p:attrNameLst>
                                          <p:attrName>style.visibility</p:attrName>
                                        </p:attrNameLst>
                                      </p:cBhvr>
                                      <p:to>
                                        <p:strVal val="visible"/>
                                      </p:to>
                                    </p:set>
                                    <p:animEffect filter="fade" transition="in">
                                      <p:cBhvr>
                                        <p:cTn dur="1000"/>
                                        <p:tgtEl>
                                          <p:spTgt spid="1546"/>
                                        </p:tgtEl>
                                      </p:cBhvr>
                                    </p:animEffect>
                                  </p:childTnLst>
                                </p:cTn>
                              </p:par>
                              <p:par>
                                <p:cTn fill="hold" nodeType="withEffect" presetClass="entr" presetID="10" presetSubtype="0">
                                  <p:stCondLst>
                                    <p:cond delay="0"/>
                                  </p:stCondLst>
                                  <p:childTnLst>
                                    <p:set>
                                      <p:cBhvr>
                                        <p:cTn dur="1" fill="hold">
                                          <p:stCondLst>
                                            <p:cond delay="0"/>
                                          </p:stCondLst>
                                        </p:cTn>
                                        <p:tgtEl>
                                          <p:spTgt spid="1553"/>
                                        </p:tgtEl>
                                        <p:attrNameLst>
                                          <p:attrName>style.visibility</p:attrName>
                                        </p:attrNameLst>
                                      </p:cBhvr>
                                      <p:to>
                                        <p:strVal val="visible"/>
                                      </p:to>
                                    </p:set>
                                    <p:animEffect filter="fade" transition="in">
                                      <p:cBhvr>
                                        <p:cTn dur="1000"/>
                                        <p:tgtEl>
                                          <p:spTgt spid="1553"/>
                                        </p:tgtEl>
                                      </p:cBhvr>
                                    </p:animEffect>
                                  </p:childTnLst>
                                </p:cTn>
                              </p:par>
                              <p:par>
                                <p:cTn fill="hold" nodeType="withEffect" presetClass="entr" presetID="10" presetSubtype="0">
                                  <p:stCondLst>
                                    <p:cond delay="0"/>
                                  </p:stCondLst>
                                  <p:childTnLst>
                                    <p:set>
                                      <p:cBhvr>
                                        <p:cTn dur="1" fill="hold">
                                          <p:stCondLst>
                                            <p:cond delay="0"/>
                                          </p:stCondLst>
                                        </p:cTn>
                                        <p:tgtEl>
                                          <p:spTgt spid="1554"/>
                                        </p:tgtEl>
                                        <p:attrNameLst>
                                          <p:attrName>style.visibility</p:attrName>
                                        </p:attrNameLst>
                                      </p:cBhvr>
                                      <p:to>
                                        <p:strVal val="visible"/>
                                      </p:to>
                                    </p:set>
                                    <p:animEffect filter="fade" transition="in">
                                      <p:cBhvr>
                                        <p:cTn dur="1000"/>
                                        <p:tgtEl>
                                          <p:spTgt spid="1554"/>
                                        </p:tgtEl>
                                      </p:cBhvr>
                                    </p:animEffect>
                                  </p:childTnLst>
                                </p:cTn>
                              </p:par>
                              <p:par>
                                <p:cTn fill="hold" nodeType="withEffect" presetClass="entr" presetID="10" presetSubtype="0">
                                  <p:stCondLst>
                                    <p:cond delay="0"/>
                                  </p:stCondLst>
                                  <p:childTnLst>
                                    <p:set>
                                      <p:cBhvr>
                                        <p:cTn dur="1" fill="hold">
                                          <p:stCondLst>
                                            <p:cond delay="0"/>
                                          </p:stCondLst>
                                        </p:cTn>
                                        <p:tgtEl>
                                          <p:spTgt spid="1558"/>
                                        </p:tgtEl>
                                        <p:attrNameLst>
                                          <p:attrName>style.visibility</p:attrName>
                                        </p:attrNameLst>
                                      </p:cBhvr>
                                      <p:to>
                                        <p:strVal val="visible"/>
                                      </p:to>
                                    </p:set>
                                    <p:animEffect filter="fade" transition="in">
                                      <p:cBhvr>
                                        <p:cTn dur="1000"/>
                                        <p:tgtEl>
                                          <p:spTgt spid="1558"/>
                                        </p:tgtEl>
                                      </p:cBhvr>
                                    </p:animEffect>
                                  </p:childTnLst>
                                </p:cTn>
                              </p:par>
                              <p:par>
                                <p:cTn fill="hold" nodeType="withEffect" presetClass="entr" presetID="10" presetSubtype="0">
                                  <p:stCondLst>
                                    <p:cond delay="0"/>
                                  </p:stCondLst>
                                  <p:childTnLst>
                                    <p:set>
                                      <p:cBhvr>
                                        <p:cTn dur="1" fill="hold">
                                          <p:stCondLst>
                                            <p:cond delay="0"/>
                                          </p:stCondLst>
                                        </p:cTn>
                                        <p:tgtEl>
                                          <p:spTgt spid="1562"/>
                                        </p:tgtEl>
                                        <p:attrNameLst>
                                          <p:attrName>style.visibility</p:attrName>
                                        </p:attrNameLst>
                                      </p:cBhvr>
                                      <p:to>
                                        <p:strVal val="visible"/>
                                      </p:to>
                                    </p:set>
                                    <p:animEffect filter="fade" transition="in">
                                      <p:cBhvr>
                                        <p:cTn dur="1000"/>
                                        <p:tgtEl>
                                          <p:spTgt spid="1562"/>
                                        </p:tgtEl>
                                      </p:cBhvr>
                                    </p:animEffect>
                                  </p:childTnLst>
                                </p:cTn>
                              </p:par>
                              <p:par>
                                <p:cTn fill="hold" nodeType="withEffect" presetClass="entr" presetID="10" presetSubtype="0">
                                  <p:stCondLst>
                                    <p:cond delay="0"/>
                                  </p:stCondLst>
                                  <p:childTnLst>
                                    <p:set>
                                      <p:cBhvr>
                                        <p:cTn dur="1" fill="hold">
                                          <p:stCondLst>
                                            <p:cond delay="0"/>
                                          </p:stCondLst>
                                        </p:cTn>
                                        <p:tgtEl>
                                          <p:spTgt spid="1563"/>
                                        </p:tgtEl>
                                        <p:attrNameLst>
                                          <p:attrName>style.visibility</p:attrName>
                                        </p:attrNameLst>
                                      </p:cBhvr>
                                      <p:to>
                                        <p:strVal val="visible"/>
                                      </p:to>
                                    </p:set>
                                    <p:animEffect filter="fade" transition="in">
                                      <p:cBhvr>
                                        <p:cTn dur="1000"/>
                                        <p:tgtEl>
                                          <p:spTgt spid="1563"/>
                                        </p:tgtEl>
                                      </p:cBhvr>
                                    </p:animEffect>
                                  </p:childTnLst>
                                </p:cTn>
                              </p:par>
                              <p:par>
                                <p:cTn fill="hold" nodeType="withEffect" presetClass="entr" presetID="10" presetSubtype="0">
                                  <p:stCondLst>
                                    <p:cond delay="0"/>
                                  </p:stCondLst>
                                  <p:childTnLst>
                                    <p:set>
                                      <p:cBhvr>
                                        <p:cTn dur="1" fill="hold">
                                          <p:stCondLst>
                                            <p:cond delay="0"/>
                                          </p:stCondLst>
                                        </p:cTn>
                                        <p:tgtEl>
                                          <p:spTgt spid="1550"/>
                                        </p:tgtEl>
                                        <p:attrNameLst>
                                          <p:attrName>style.visibility</p:attrName>
                                        </p:attrNameLst>
                                      </p:cBhvr>
                                      <p:to>
                                        <p:strVal val="visible"/>
                                      </p:to>
                                    </p:set>
                                    <p:animEffect filter="fade" transition="in">
                                      <p:cBhvr>
                                        <p:cTn dur="1000"/>
                                        <p:tgtEl>
                                          <p:spTgt spid="15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5"/>
                                        </p:tgtEl>
                                        <p:attrNameLst>
                                          <p:attrName>style.visibility</p:attrName>
                                        </p:attrNameLst>
                                      </p:cBhvr>
                                      <p:to>
                                        <p:strVal val="visible"/>
                                      </p:to>
                                    </p:set>
                                    <p:animEffect filter="fade" transition="in">
                                      <p:cBhvr>
                                        <p:cTn dur="1000"/>
                                        <p:tgtEl>
                                          <p:spTgt spid="1545"/>
                                        </p:tgtEl>
                                      </p:cBhvr>
                                    </p:animEffect>
                                  </p:childTnLst>
                                </p:cTn>
                              </p:par>
                              <p:par>
                                <p:cTn fill="hold" nodeType="withEffect" presetClass="entr" presetID="10" presetSubtype="0">
                                  <p:stCondLst>
                                    <p:cond delay="0"/>
                                  </p:stCondLst>
                                  <p:childTnLst>
                                    <p:set>
                                      <p:cBhvr>
                                        <p:cTn dur="1" fill="hold">
                                          <p:stCondLst>
                                            <p:cond delay="0"/>
                                          </p:stCondLst>
                                        </p:cTn>
                                        <p:tgtEl>
                                          <p:spTgt spid="1547"/>
                                        </p:tgtEl>
                                        <p:attrNameLst>
                                          <p:attrName>style.visibility</p:attrName>
                                        </p:attrNameLst>
                                      </p:cBhvr>
                                      <p:to>
                                        <p:strVal val="visible"/>
                                      </p:to>
                                    </p:set>
                                    <p:animEffect filter="fade" transition="in">
                                      <p:cBhvr>
                                        <p:cTn dur="1000"/>
                                        <p:tgtEl>
                                          <p:spTgt spid="1547"/>
                                        </p:tgtEl>
                                      </p:cBhvr>
                                    </p:animEffect>
                                  </p:childTnLst>
                                </p:cTn>
                              </p:par>
                              <p:par>
                                <p:cTn fill="hold" nodeType="withEffect" presetClass="entr" presetID="10" presetSubtype="0">
                                  <p:stCondLst>
                                    <p:cond delay="0"/>
                                  </p:stCondLst>
                                  <p:childTnLst>
                                    <p:set>
                                      <p:cBhvr>
                                        <p:cTn dur="1" fill="hold">
                                          <p:stCondLst>
                                            <p:cond delay="0"/>
                                          </p:stCondLst>
                                        </p:cTn>
                                        <p:tgtEl>
                                          <p:spTgt spid="1549"/>
                                        </p:tgtEl>
                                        <p:attrNameLst>
                                          <p:attrName>style.visibility</p:attrName>
                                        </p:attrNameLst>
                                      </p:cBhvr>
                                      <p:to>
                                        <p:strVal val="visible"/>
                                      </p:to>
                                    </p:set>
                                    <p:animEffect filter="fade" transition="in">
                                      <p:cBhvr>
                                        <p:cTn dur="1000"/>
                                        <p:tgtEl>
                                          <p:spTgt spid="1549"/>
                                        </p:tgtEl>
                                      </p:cBhvr>
                                    </p:animEffect>
                                  </p:childTnLst>
                                </p:cTn>
                              </p:par>
                              <p:par>
                                <p:cTn fill="hold" nodeType="withEffect" presetClass="entr" presetID="10" presetSubtype="0">
                                  <p:stCondLst>
                                    <p:cond delay="0"/>
                                  </p:stCondLst>
                                  <p:childTnLst>
                                    <p:set>
                                      <p:cBhvr>
                                        <p:cTn dur="1" fill="hold">
                                          <p:stCondLst>
                                            <p:cond delay="0"/>
                                          </p:stCondLst>
                                        </p:cTn>
                                        <p:tgtEl>
                                          <p:spTgt spid="1551"/>
                                        </p:tgtEl>
                                        <p:attrNameLst>
                                          <p:attrName>style.visibility</p:attrName>
                                        </p:attrNameLst>
                                      </p:cBhvr>
                                      <p:to>
                                        <p:strVal val="visible"/>
                                      </p:to>
                                    </p:set>
                                    <p:animEffect filter="fade" transition="in">
                                      <p:cBhvr>
                                        <p:cTn dur="1000"/>
                                        <p:tgtEl>
                                          <p:spTgt spid="1551"/>
                                        </p:tgtEl>
                                      </p:cBhvr>
                                    </p:animEffect>
                                  </p:childTnLst>
                                </p:cTn>
                              </p:par>
                              <p:par>
                                <p:cTn fill="hold" nodeType="withEffect" presetClass="entr" presetID="10" presetSubtype="0">
                                  <p:stCondLst>
                                    <p:cond delay="0"/>
                                  </p:stCondLst>
                                  <p:childTnLst>
                                    <p:set>
                                      <p:cBhvr>
                                        <p:cTn dur="1" fill="hold">
                                          <p:stCondLst>
                                            <p:cond delay="0"/>
                                          </p:stCondLst>
                                        </p:cTn>
                                        <p:tgtEl>
                                          <p:spTgt spid="1555"/>
                                        </p:tgtEl>
                                        <p:attrNameLst>
                                          <p:attrName>style.visibility</p:attrName>
                                        </p:attrNameLst>
                                      </p:cBhvr>
                                      <p:to>
                                        <p:strVal val="visible"/>
                                      </p:to>
                                    </p:set>
                                    <p:animEffect filter="fade" transition="in">
                                      <p:cBhvr>
                                        <p:cTn dur="1000"/>
                                        <p:tgtEl>
                                          <p:spTgt spid="1555"/>
                                        </p:tgtEl>
                                      </p:cBhvr>
                                    </p:animEffect>
                                  </p:childTnLst>
                                </p:cTn>
                              </p:par>
                              <p:par>
                                <p:cTn fill="hold" nodeType="withEffect" presetClass="entr" presetID="10" presetSubtype="0">
                                  <p:stCondLst>
                                    <p:cond delay="0"/>
                                  </p:stCondLst>
                                  <p:childTnLst>
                                    <p:set>
                                      <p:cBhvr>
                                        <p:cTn dur="1" fill="hold">
                                          <p:stCondLst>
                                            <p:cond delay="0"/>
                                          </p:stCondLst>
                                        </p:cTn>
                                        <p:tgtEl>
                                          <p:spTgt spid="1559"/>
                                        </p:tgtEl>
                                        <p:attrNameLst>
                                          <p:attrName>style.visibility</p:attrName>
                                        </p:attrNameLst>
                                      </p:cBhvr>
                                      <p:to>
                                        <p:strVal val="visible"/>
                                      </p:to>
                                    </p:set>
                                    <p:animEffect filter="fade" transition="in">
                                      <p:cBhvr>
                                        <p:cTn dur="1000"/>
                                        <p:tgtEl>
                                          <p:spTgt spid="1559"/>
                                        </p:tgtEl>
                                      </p:cBhvr>
                                    </p:animEffect>
                                  </p:childTnLst>
                                </p:cTn>
                              </p:par>
                              <p:par>
                                <p:cTn fill="hold" nodeType="withEffect" presetClass="entr" presetID="10" presetSubtype="0">
                                  <p:stCondLst>
                                    <p:cond delay="0"/>
                                  </p:stCondLst>
                                  <p:childTnLst>
                                    <p:set>
                                      <p:cBhvr>
                                        <p:cTn dur="1" fill="hold">
                                          <p:stCondLst>
                                            <p:cond delay="0"/>
                                          </p:stCondLst>
                                        </p:cTn>
                                        <p:tgtEl>
                                          <p:spTgt spid="1560"/>
                                        </p:tgtEl>
                                        <p:attrNameLst>
                                          <p:attrName>style.visibility</p:attrName>
                                        </p:attrNameLst>
                                      </p:cBhvr>
                                      <p:to>
                                        <p:strVal val="visible"/>
                                      </p:to>
                                    </p:set>
                                    <p:animEffect filter="fade" transition="in">
                                      <p:cBhvr>
                                        <p:cTn dur="1000"/>
                                        <p:tgtEl>
                                          <p:spTgt spid="1560"/>
                                        </p:tgtEl>
                                      </p:cBhvr>
                                    </p:animEffect>
                                  </p:childTnLst>
                                </p:cTn>
                              </p:par>
                              <p:par>
                                <p:cTn fill="hold" nodeType="withEffect" presetClass="entr" presetID="10" presetSubtype="0">
                                  <p:stCondLst>
                                    <p:cond delay="0"/>
                                  </p:stCondLst>
                                  <p:childTnLst>
                                    <p:set>
                                      <p:cBhvr>
                                        <p:cTn dur="1" fill="hold">
                                          <p:stCondLst>
                                            <p:cond delay="0"/>
                                          </p:stCondLst>
                                        </p:cTn>
                                        <p:tgtEl>
                                          <p:spTgt spid="1564"/>
                                        </p:tgtEl>
                                        <p:attrNameLst>
                                          <p:attrName>style.visibility</p:attrName>
                                        </p:attrNameLst>
                                      </p:cBhvr>
                                      <p:to>
                                        <p:strVal val="visible"/>
                                      </p:to>
                                    </p:set>
                                    <p:animEffect filter="fade" transition="in">
                                      <p:cBhvr>
                                        <p:cTn dur="1000"/>
                                        <p:tgtEl>
                                          <p:spTgt spid="15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9" name="Shape 1569"/>
        <p:cNvGrpSpPr/>
        <p:nvPr/>
      </p:nvGrpSpPr>
      <p:grpSpPr>
        <a:xfrm>
          <a:off x="0" y="0"/>
          <a:ext cx="0" cy="0"/>
          <a:chOff x="0" y="0"/>
          <a:chExt cx="0" cy="0"/>
        </a:xfrm>
      </p:grpSpPr>
      <p:pic>
        <p:nvPicPr>
          <p:cNvPr id="1570" name="Google Shape;1570;p40"/>
          <p:cNvPicPr preferRelativeResize="0"/>
          <p:nvPr/>
        </p:nvPicPr>
        <p:blipFill>
          <a:blip r:embed="rId3">
            <a:alphaModFix/>
          </a:blip>
          <a:stretch>
            <a:fillRect/>
          </a:stretch>
        </p:blipFill>
        <p:spPr>
          <a:xfrm>
            <a:off x="134200" y="1757923"/>
            <a:ext cx="6164200" cy="2727350"/>
          </a:xfrm>
          <a:prstGeom prst="rect">
            <a:avLst/>
          </a:prstGeom>
          <a:noFill/>
          <a:ln>
            <a:noFill/>
          </a:ln>
        </p:spPr>
      </p:pic>
      <p:sp>
        <p:nvSpPr>
          <p:cNvPr id="1571" name="Google Shape;1571;p40"/>
          <p:cNvSpPr txBox="1"/>
          <p:nvPr>
            <p:ph idx="4" type="ctrTitle"/>
          </p:nvPr>
        </p:nvSpPr>
        <p:spPr>
          <a:xfrm>
            <a:off x="237625" y="612900"/>
            <a:ext cx="88170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MATCHES/REJECTIONS PAGE CONTROLLER </a:t>
            </a:r>
            <a:endParaRPr/>
          </a:p>
        </p:txBody>
      </p:sp>
      <p:cxnSp>
        <p:nvCxnSpPr>
          <p:cNvPr id="1572" name="Google Shape;1572;p40"/>
          <p:cNvCxnSpPr/>
          <p:nvPr/>
        </p:nvCxnSpPr>
        <p:spPr>
          <a:xfrm>
            <a:off x="5882725" y="1195336"/>
            <a:ext cx="3340500" cy="0"/>
          </a:xfrm>
          <a:prstGeom prst="straightConnector1">
            <a:avLst/>
          </a:prstGeom>
          <a:noFill/>
          <a:ln cap="flat" cmpd="sng" w="9525">
            <a:solidFill>
              <a:srgbClr val="48FFD5"/>
            </a:solidFill>
            <a:prstDash val="solid"/>
            <a:round/>
            <a:headEnd len="med" w="med" type="none"/>
            <a:tailEnd len="med" w="med" type="none"/>
          </a:ln>
        </p:spPr>
      </p:cxnSp>
      <p:cxnSp>
        <p:nvCxnSpPr>
          <p:cNvPr id="1573" name="Google Shape;1573;p40"/>
          <p:cNvCxnSpPr/>
          <p:nvPr/>
        </p:nvCxnSpPr>
        <p:spPr>
          <a:xfrm flipH="1">
            <a:off x="4456700" y="2487325"/>
            <a:ext cx="11100" cy="862800"/>
          </a:xfrm>
          <a:prstGeom prst="straightConnector1">
            <a:avLst/>
          </a:prstGeom>
          <a:noFill/>
          <a:ln cap="flat" cmpd="sng" w="9525">
            <a:solidFill>
              <a:srgbClr val="448C79"/>
            </a:solidFill>
            <a:prstDash val="solid"/>
            <a:round/>
            <a:headEnd len="med" w="med" type="none"/>
            <a:tailEnd len="med" w="med" type="none"/>
          </a:ln>
        </p:spPr>
      </p:cxnSp>
      <p:sp>
        <p:nvSpPr>
          <p:cNvPr id="1574" name="Google Shape;1574;p40"/>
          <p:cNvSpPr/>
          <p:nvPr/>
        </p:nvSpPr>
        <p:spPr>
          <a:xfrm>
            <a:off x="4535050" y="2800525"/>
            <a:ext cx="2020500" cy="236400"/>
          </a:xfrm>
          <a:prstGeom prst="leftArrow">
            <a:avLst>
              <a:gd fmla="val 50000" name="adj1"/>
              <a:gd fmla="val 50000" name="adj2"/>
            </a:avLst>
          </a:prstGeom>
          <a:solidFill>
            <a:srgbClr val="448C79"/>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0"/>
          <p:cNvSpPr txBox="1"/>
          <p:nvPr>
            <p:ph type="ctrTitle"/>
          </p:nvPr>
        </p:nvSpPr>
        <p:spPr>
          <a:xfrm>
            <a:off x="6622800" y="2401825"/>
            <a:ext cx="1938300" cy="103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Gets the </a:t>
            </a:r>
            <a:r>
              <a:rPr lang="es" sz="1400">
                <a:solidFill>
                  <a:srgbClr val="48FFD5"/>
                </a:solidFill>
                <a:latin typeface="Roboto"/>
                <a:ea typeface="Roboto"/>
                <a:cs typeface="Roboto"/>
                <a:sym typeface="Roboto"/>
              </a:rPr>
              <a:t>club </a:t>
            </a:r>
            <a:r>
              <a:rPr lang="es" sz="1400">
                <a:solidFill>
                  <a:schemeClr val="lt1"/>
                </a:solidFill>
                <a:latin typeface="Roboto"/>
                <a:ea typeface="Roboto"/>
                <a:cs typeface="Roboto"/>
                <a:sym typeface="Roboto"/>
              </a:rPr>
              <a:t>based on the </a:t>
            </a:r>
            <a:r>
              <a:rPr lang="es" sz="1400">
                <a:solidFill>
                  <a:srgbClr val="48FFD5"/>
                </a:solidFill>
                <a:latin typeface="Roboto"/>
                <a:ea typeface="Roboto"/>
                <a:cs typeface="Roboto"/>
                <a:sym typeface="Roboto"/>
              </a:rPr>
              <a:t>club matches </a:t>
            </a:r>
            <a:r>
              <a:rPr lang="es" sz="1400">
                <a:solidFill>
                  <a:schemeClr val="lt1"/>
                </a:solidFill>
                <a:latin typeface="Roboto"/>
                <a:ea typeface="Roboto"/>
                <a:cs typeface="Roboto"/>
                <a:sym typeface="Roboto"/>
              </a:rPr>
              <a:t>for a particular user.  </a:t>
            </a:r>
            <a:endParaRPr sz="1400">
              <a:solidFill>
                <a:schemeClr val="lt1"/>
              </a:solidFill>
              <a:latin typeface="Roboto"/>
              <a:ea typeface="Roboto"/>
              <a:cs typeface="Roboto"/>
              <a:sym typeface="Roboto"/>
            </a:endParaRPr>
          </a:p>
        </p:txBody>
      </p:sp>
      <p:sp>
        <p:nvSpPr>
          <p:cNvPr id="1576" name="Google Shape;1576;p40"/>
          <p:cNvSpPr txBox="1"/>
          <p:nvPr/>
        </p:nvSpPr>
        <p:spPr>
          <a:xfrm>
            <a:off x="42100" y="4740300"/>
            <a:ext cx="685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David </a:t>
            </a:r>
            <a:endParaRPr>
              <a:solidFill>
                <a:srgbClr val="FFFFFF"/>
              </a:solidFill>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73"/>
                                        </p:tgtEl>
                                        <p:attrNameLst>
                                          <p:attrName>style.visibility</p:attrName>
                                        </p:attrNameLst>
                                      </p:cBhvr>
                                      <p:to>
                                        <p:strVal val="visible"/>
                                      </p:to>
                                    </p:set>
                                    <p:anim calcmode="lin" valueType="num">
                                      <p:cBhvr additive="base">
                                        <p:cTn dur="1000"/>
                                        <p:tgtEl>
                                          <p:spTgt spid="157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574"/>
                                        </p:tgtEl>
                                        <p:attrNameLst>
                                          <p:attrName>style.visibility</p:attrName>
                                        </p:attrNameLst>
                                      </p:cBhvr>
                                      <p:to>
                                        <p:strVal val="visible"/>
                                      </p:to>
                                    </p:set>
                                    <p:anim calcmode="lin" valueType="num">
                                      <p:cBhvr additive="base">
                                        <p:cTn dur="1000"/>
                                        <p:tgtEl>
                                          <p:spTgt spid="157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75"/>
                                        </p:tgtEl>
                                        <p:attrNameLst>
                                          <p:attrName>style.visibility</p:attrName>
                                        </p:attrNameLst>
                                      </p:cBhvr>
                                      <p:to>
                                        <p:strVal val="visible"/>
                                      </p:to>
                                    </p:set>
                                    <p:animEffect filter="fade" transition="in">
                                      <p:cBhvr>
                                        <p:cTn dur="700"/>
                                        <p:tgtEl>
                                          <p:spTgt spid="15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0" name="Shape 1580"/>
        <p:cNvGrpSpPr/>
        <p:nvPr/>
      </p:nvGrpSpPr>
      <p:grpSpPr>
        <a:xfrm>
          <a:off x="0" y="0"/>
          <a:ext cx="0" cy="0"/>
          <a:chOff x="0" y="0"/>
          <a:chExt cx="0" cy="0"/>
        </a:xfrm>
      </p:grpSpPr>
      <p:pic>
        <p:nvPicPr>
          <p:cNvPr id="1581" name="Google Shape;1581;p41"/>
          <p:cNvPicPr preferRelativeResize="0"/>
          <p:nvPr/>
        </p:nvPicPr>
        <p:blipFill>
          <a:blip r:embed="rId3">
            <a:alphaModFix/>
          </a:blip>
          <a:stretch>
            <a:fillRect/>
          </a:stretch>
        </p:blipFill>
        <p:spPr>
          <a:xfrm>
            <a:off x="237625" y="1515450"/>
            <a:ext cx="5988275" cy="3179200"/>
          </a:xfrm>
          <a:prstGeom prst="rect">
            <a:avLst/>
          </a:prstGeom>
          <a:noFill/>
          <a:ln>
            <a:noFill/>
          </a:ln>
        </p:spPr>
      </p:pic>
      <p:sp>
        <p:nvSpPr>
          <p:cNvPr id="1582" name="Google Shape;1582;p41"/>
          <p:cNvSpPr txBox="1"/>
          <p:nvPr>
            <p:ph idx="4" type="ctrTitle"/>
          </p:nvPr>
        </p:nvSpPr>
        <p:spPr>
          <a:xfrm>
            <a:off x="237625" y="612900"/>
            <a:ext cx="88170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MATCHES/REJECTIONS PAGE CONTROLLER </a:t>
            </a:r>
            <a:endParaRPr/>
          </a:p>
        </p:txBody>
      </p:sp>
      <p:cxnSp>
        <p:nvCxnSpPr>
          <p:cNvPr id="1583" name="Google Shape;1583;p41"/>
          <p:cNvCxnSpPr/>
          <p:nvPr/>
        </p:nvCxnSpPr>
        <p:spPr>
          <a:xfrm>
            <a:off x="5882725" y="1195336"/>
            <a:ext cx="3340500" cy="0"/>
          </a:xfrm>
          <a:prstGeom prst="straightConnector1">
            <a:avLst/>
          </a:prstGeom>
          <a:noFill/>
          <a:ln cap="flat" cmpd="sng" w="9525">
            <a:solidFill>
              <a:srgbClr val="48FFD5"/>
            </a:solidFill>
            <a:prstDash val="solid"/>
            <a:round/>
            <a:headEnd len="med" w="med" type="none"/>
            <a:tailEnd len="med" w="med" type="none"/>
          </a:ln>
        </p:spPr>
      </p:cxnSp>
      <p:sp>
        <p:nvSpPr>
          <p:cNvPr id="1584" name="Google Shape;1584;p41"/>
          <p:cNvSpPr/>
          <p:nvPr/>
        </p:nvSpPr>
        <p:spPr>
          <a:xfrm>
            <a:off x="6289675" y="1761850"/>
            <a:ext cx="568200" cy="236400"/>
          </a:xfrm>
          <a:prstGeom prst="leftArrow">
            <a:avLst>
              <a:gd fmla="val 50000" name="adj1"/>
              <a:gd fmla="val 50000" name="adj2"/>
            </a:avLst>
          </a:prstGeom>
          <a:solidFill>
            <a:srgbClr val="448C79"/>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1"/>
          <p:cNvSpPr txBox="1"/>
          <p:nvPr>
            <p:ph type="ctrTitle"/>
          </p:nvPr>
        </p:nvSpPr>
        <p:spPr>
          <a:xfrm>
            <a:off x="6967050" y="1576750"/>
            <a:ext cx="1643100" cy="60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Get club and user</a:t>
            </a:r>
            <a:endParaRPr sz="1400">
              <a:solidFill>
                <a:schemeClr val="lt1"/>
              </a:solidFill>
              <a:latin typeface="Roboto"/>
              <a:ea typeface="Roboto"/>
              <a:cs typeface="Roboto"/>
              <a:sym typeface="Roboto"/>
            </a:endParaRPr>
          </a:p>
        </p:txBody>
      </p:sp>
      <p:cxnSp>
        <p:nvCxnSpPr>
          <p:cNvPr id="1586" name="Google Shape;1586;p41"/>
          <p:cNvCxnSpPr/>
          <p:nvPr/>
        </p:nvCxnSpPr>
        <p:spPr>
          <a:xfrm>
            <a:off x="5793600" y="2087175"/>
            <a:ext cx="0" cy="1791300"/>
          </a:xfrm>
          <a:prstGeom prst="straightConnector1">
            <a:avLst/>
          </a:prstGeom>
          <a:noFill/>
          <a:ln cap="flat" cmpd="sng" w="9525">
            <a:solidFill>
              <a:srgbClr val="48FFD5"/>
            </a:solidFill>
            <a:prstDash val="solid"/>
            <a:round/>
            <a:headEnd len="med" w="med" type="none"/>
            <a:tailEnd len="med" w="med" type="none"/>
          </a:ln>
        </p:spPr>
      </p:cxnSp>
      <p:sp>
        <p:nvSpPr>
          <p:cNvPr id="1587" name="Google Shape;1587;p41"/>
          <p:cNvSpPr/>
          <p:nvPr/>
        </p:nvSpPr>
        <p:spPr>
          <a:xfrm>
            <a:off x="5793600" y="2864625"/>
            <a:ext cx="1064400" cy="236400"/>
          </a:xfrm>
          <a:prstGeom prst="leftArrow">
            <a:avLst>
              <a:gd fmla="val 50000" name="adj1"/>
              <a:gd fmla="val 50000" name="adj2"/>
            </a:avLst>
          </a:prstGeom>
          <a:solidFill>
            <a:srgbClr val="448C79"/>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1"/>
          <p:cNvSpPr txBox="1"/>
          <p:nvPr>
            <p:ph type="ctrTitle"/>
          </p:nvPr>
        </p:nvSpPr>
        <p:spPr>
          <a:xfrm>
            <a:off x="6858000" y="2679525"/>
            <a:ext cx="1861200" cy="60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Swap status using update. Then reload record.</a:t>
            </a:r>
            <a:endParaRPr sz="1400">
              <a:solidFill>
                <a:schemeClr val="lt1"/>
              </a:solidFill>
              <a:latin typeface="Roboto"/>
              <a:ea typeface="Roboto"/>
              <a:cs typeface="Roboto"/>
              <a:sym typeface="Roboto"/>
            </a:endParaRPr>
          </a:p>
        </p:txBody>
      </p:sp>
      <p:sp>
        <p:nvSpPr>
          <p:cNvPr id="1589" name="Google Shape;1589;p41"/>
          <p:cNvSpPr/>
          <p:nvPr/>
        </p:nvSpPr>
        <p:spPr>
          <a:xfrm>
            <a:off x="2637200" y="4273150"/>
            <a:ext cx="4220700" cy="236400"/>
          </a:xfrm>
          <a:prstGeom prst="leftArrow">
            <a:avLst>
              <a:gd fmla="val 50000" name="adj1"/>
              <a:gd fmla="val 50000" name="adj2"/>
            </a:avLst>
          </a:prstGeom>
          <a:solidFill>
            <a:srgbClr val="448C79"/>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1"/>
          <p:cNvSpPr txBox="1"/>
          <p:nvPr>
            <p:ph type="ctrTitle"/>
          </p:nvPr>
        </p:nvSpPr>
        <p:spPr>
          <a:xfrm>
            <a:off x="6902827" y="4088050"/>
            <a:ext cx="1722900" cy="60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Return to original page where the request came from</a:t>
            </a:r>
            <a:endParaRPr sz="1400">
              <a:solidFill>
                <a:schemeClr val="lt1"/>
              </a:solidFill>
              <a:latin typeface="Roboto"/>
              <a:ea typeface="Roboto"/>
              <a:cs typeface="Roboto"/>
              <a:sym typeface="Roboto"/>
            </a:endParaRPr>
          </a:p>
        </p:txBody>
      </p:sp>
      <p:sp>
        <p:nvSpPr>
          <p:cNvPr id="1591" name="Google Shape;1591;p41"/>
          <p:cNvSpPr txBox="1"/>
          <p:nvPr/>
        </p:nvSpPr>
        <p:spPr>
          <a:xfrm>
            <a:off x="42100" y="4740300"/>
            <a:ext cx="685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David </a:t>
            </a:r>
            <a:endParaRPr>
              <a:solidFill>
                <a:srgbClr val="FFFFFF"/>
              </a:solidFill>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84"/>
                                        </p:tgtEl>
                                        <p:attrNameLst>
                                          <p:attrName>style.visibility</p:attrName>
                                        </p:attrNameLst>
                                      </p:cBhvr>
                                      <p:to>
                                        <p:strVal val="visible"/>
                                      </p:to>
                                    </p:set>
                                    <p:anim calcmode="lin" valueType="num">
                                      <p:cBhvr additive="base">
                                        <p:cTn dur="1000"/>
                                        <p:tgtEl>
                                          <p:spTgt spid="158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85"/>
                                        </p:tgtEl>
                                        <p:attrNameLst>
                                          <p:attrName>style.visibility</p:attrName>
                                        </p:attrNameLst>
                                      </p:cBhvr>
                                      <p:to>
                                        <p:strVal val="visible"/>
                                      </p:to>
                                    </p:set>
                                    <p:animEffect filter="fade" transition="in">
                                      <p:cBhvr>
                                        <p:cTn dur="1000"/>
                                        <p:tgtEl>
                                          <p:spTgt spid="15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86"/>
                                        </p:tgtEl>
                                        <p:attrNameLst>
                                          <p:attrName>style.visibility</p:attrName>
                                        </p:attrNameLst>
                                      </p:cBhvr>
                                      <p:to>
                                        <p:strVal val="visible"/>
                                      </p:to>
                                    </p:set>
                                    <p:anim calcmode="lin" valueType="num">
                                      <p:cBhvr additive="base">
                                        <p:cTn dur="1000"/>
                                        <p:tgtEl>
                                          <p:spTgt spid="158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587"/>
                                        </p:tgtEl>
                                        <p:attrNameLst>
                                          <p:attrName>style.visibility</p:attrName>
                                        </p:attrNameLst>
                                      </p:cBhvr>
                                      <p:to>
                                        <p:strVal val="visible"/>
                                      </p:to>
                                    </p:set>
                                    <p:anim calcmode="lin" valueType="num">
                                      <p:cBhvr additive="base">
                                        <p:cTn dur="1000"/>
                                        <p:tgtEl>
                                          <p:spTgt spid="1587"/>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88"/>
                                        </p:tgtEl>
                                        <p:attrNameLst>
                                          <p:attrName>style.visibility</p:attrName>
                                        </p:attrNameLst>
                                      </p:cBhvr>
                                      <p:to>
                                        <p:strVal val="visible"/>
                                      </p:to>
                                    </p:set>
                                    <p:animEffect filter="fade" transition="in">
                                      <p:cBhvr>
                                        <p:cTn dur="1000"/>
                                        <p:tgtEl>
                                          <p:spTgt spid="15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89"/>
                                        </p:tgtEl>
                                        <p:attrNameLst>
                                          <p:attrName>style.visibility</p:attrName>
                                        </p:attrNameLst>
                                      </p:cBhvr>
                                      <p:to>
                                        <p:strVal val="visible"/>
                                      </p:to>
                                    </p:set>
                                    <p:anim calcmode="lin" valueType="num">
                                      <p:cBhvr additive="base">
                                        <p:cTn dur="1000"/>
                                        <p:tgtEl>
                                          <p:spTgt spid="1589"/>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90"/>
                                        </p:tgtEl>
                                        <p:attrNameLst>
                                          <p:attrName>style.visibility</p:attrName>
                                        </p:attrNameLst>
                                      </p:cBhvr>
                                      <p:to>
                                        <p:strVal val="visible"/>
                                      </p:to>
                                    </p:set>
                                    <p:animEffect filter="fade" transition="in">
                                      <p:cBhvr>
                                        <p:cTn dur="1000"/>
                                        <p:tgtEl>
                                          <p:spTgt spid="15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5" name="Shape 1595"/>
        <p:cNvGrpSpPr/>
        <p:nvPr/>
      </p:nvGrpSpPr>
      <p:grpSpPr>
        <a:xfrm>
          <a:off x="0" y="0"/>
          <a:ext cx="0" cy="0"/>
          <a:chOff x="0" y="0"/>
          <a:chExt cx="0" cy="0"/>
        </a:xfrm>
      </p:grpSpPr>
      <p:pic>
        <p:nvPicPr>
          <p:cNvPr id="1596" name="Google Shape;1596;p42"/>
          <p:cNvPicPr preferRelativeResize="0"/>
          <p:nvPr/>
        </p:nvPicPr>
        <p:blipFill>
          <a:blip r:embed="rId3">
            <a:alphaModFix/>
          </a:blip>
          <a:stretch>
            <a:fillRect/>
          </a:stretch>
        </p:blipFill>
        <p:spPr>
          <a:xfrm>
            <a:off x="343750" y="2384375"/>
            <a:ext cx="4621199" cy="2445681"/>
          </a:xfrm>
          <a:prstGeom prst="rect">
            <a:avLst/>
          </a:prstGeom>
          <a:noFill/>
          <a:ln>
            <a:noFill/>
          </a:ln>
        </p:spPr>
      </p:pic>
      <p:pic>
        <p:nvPicPr>
          <p:cNvPr id="1597" name="Google Shape;1597;p42"/>
          <p:cNvPicPr preferRelativeResize="0"/>
          <p:nvPr/>
        </p:nvPicPr>
        <p:blipFill>
          <a:blip r:embed="rId4">
            <a:alphaModFix/>
          </a:blip>
          <a:stretch>
            <a:fillRect/>
          </a:stretch>
        </p:blipFill>
        <p:spPr>
          <a:xfrm>
            <a:off x="44925" y="1457956"/>
            <a:ext cx="5969449" cy="728144"/>
          </a:xfrm>
          <a:prstGeom prst="rect">
            <a:avLst/>
          </a:prstGeom>
          <a:noFill/>
          <a:ln>
            <a:noFill/>
          </a:ln>
        </p:spPr>
      </p:pic>
      <p:sp>
        <p:nvSpPr>
          <p:cNvPr id="1598" name="Google Shape;1598;p42"/>
          <p:cNvSpPr txBox="1"/>
          <p:nvPr>
            <p:ph idx="4" type="ctrTitle"/>
          </p:nvPr>
        </p:nvSpPr>
        <p:spPr>
          <a:xfrm>
            <a:off x="1220625" y="612902"/>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SWIPE PAGE CONTROLLER</a:t>
            </a:r>
            <a:endParaRPr/>
          </a:p>
        </p:txBody>
      </p:sp>
      <p:cxnSp>
        <p:nvCxnSpPr>
          <p:cNvPr id="1599" name="Google Shape;1599;p42"/>
          <p:cNvCxnSpPr/>
          <p:nvPr/>
        </p:nvCxnSpPr>
        <p:spPr>
          <a:xfrm>
            <a:off x="5882725" y="1195336"/>
            <a:ext cx="3340500" cy="0"/>
          </a:xfrm>
          <a:prstGeom prst="straightConnector1">
            <a:avLst/>
          </a:prstGeom>
          <a:noFill/>
          <a:ln cap="flat" cmpd="sng" w="9525">
            <a:solidFill>
              <a:srgbClr val="48FFD5"/>
            </a:solidFill>
            <a:prstDash val="solid"/>
            <a:round/>
            <a:headEnd len="med" w="med" type="none"/>
            <a:tailEnd len="med" w="med" type="none"/>
          </a:ln>
        </p:spPr>
      </p:cxnSp>
      <p:sp>
        <p:nvSpPr>
          <p:cNvPr id="1600" name="Google Shape;1600;p42"/>
          <p:cNvSpPr/>
          <p:nvPr/>
        </p:nvSpPr>
        <p:spPr>
          <a:xfrm>
            <a:off x="4781083" y="1491600"/>
            <a:ext cx="2145300" cy="236400"/>
          </a:xfrm>
          <a:prstGeom prst="leftArrow">
            <a:avLst>
              <a:gd fmla="val 50000" name="adj1"/>
              <a:gd fmla="val 50000" name="adj2"/>
            </a:avLst>
          </a:prstGeom>
          <a:solidFill>
            <a:srgbClr val="448C79"/>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2"/>
          <p:cNvSpPr txBox="1"/>
          <p:nvPr>
            <p:ph type="ctrTitle"/>
          </p:nvPr>
        </p:nvSpPr>
        <p:spPr>
          <a:xfrm>
            <a:off x="6675126" y="1511700"/>
            <a:ext cx="2692500" cy="19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Get club by name,</a:t>
            </a:r>
            <a:endParaRPr sz="1400">
              <a:solidFill>
                <a:schemeClr val="lt1"/>
              </a:solidFill>
              <a:latin typeface="Roboto"/>
              <a:ea typeface="Roboto"/>
              <a:cs typeface="Roboto"/>
              <a:sym typeface="Roboto"/>
            </a:endParaRPr>
          </a:p>
        </p:txBody>
      </p:sp>
      <p:sp>
        <p:nvSpPr>
          <p:cNvPr id="1602" name="Google Shape;1602;p42"/>
          <p:cNvSpPr/>
          <p:nvPr/>
        </p:nvSpPr>
        <p:spPr>
          <a:xfrm>
            <a:off x="5762860" y="1703825"/>
            <a:ext cx="1163700" cy="236400"/>
          </a:xfrm>
          <a:prstGeom prst="leftArrow">
            <a:avLst>
              <a:gd fmla="val 50000" name="adj1"/>
              <a:gd fmla="val 50000" name="adj2"/>
            </a:avLst>
          </a:prstGeom>
          <a:solidFill>
            <a:srgbClr val="448C79"/>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2"/>
          <p:cNvSpPr txBox="1"/>
          <p:nvPr>
            <p:ph type="ctrTitle"/>
          </p:nvPr>
        </p:nvSpPr>
        <p:spPr>
          <a:xfrm>
            <a:off x="7189810" y="1723936"/>
            <a:ext cx="1663200" cy="19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Create the record,</a:t>
            </a:r>
            <a:endParaRPr sz="1400">
              <a:solidFill>
                <a:schemeClr val="lt1"/>
              </a:solidFill>
              <a:latin typeface="Roboto"/>
              <a:ea typeface="Roboto"/>
              <a:cs typeface="Roboto"/>
              <a:sym typeface="Roboto"/>
            </a:endParaRPr>
          </a:p>
        </p:txBody>
      </p:sp>
      <p:sp>
        <p:nvSpPr>
          <p:cNvPr id="1604" name="Google Shape;1604;p42"/>
          <p:cNvSpPr/>
          <p:nvPr/>
        </p:nvSpPr>
        <p:spPr>
          <a:xfrm>
            <a:off x="4428875" y="1908175"/>
            <a:ext cx="2497500" cy="236400"/>
          </a:xfrm>
          <a:prstGeom prst="leftArrow">
            <a:avLst>
              <a:gd fmla="val 50000" name="adj1"/>
              <a:gd fmla="val 50000" name="adj2"/>
            </a:avLst>
          </a:prstGeom>
          <a:solidFill>
            <a:srgbClr val="448C79"/>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2"/>
          <p:cNvSpPr txBox="1"/>
          <p:nvPr>
            <p:ph type="ctrTitle"/>
          </p:nvPr>
        </p:nvSpPr>
        <p:spPr>
          <a:xfrm>
            <a:off x="7189810" y="1936160"/>
            <a:ext cx="1663200" cy="19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Save the record</a:t>
            </a:r>
            <a:endParaRPr sz="1400">
              <a:solidFill>
                <a:schemeClr val="lt1"/>
              </a:solidFill>
              <a:latin typeface="Roboto"/>
              <a:ea typeface="Roboto"/>
              <a:cs typeface="Roboto"/>
              <a:sym typeface="Roboto"/>
            </a:endParaRPr>
          </a:p>
        </p:txBody>
      </p:sp>
      <p:sp>
        <p:nvSpPr>
          <p:cNvPr id="1606" name="Google Shape;1606;p42"/>
          <p:cNvSpPr/>
          <p:nvPr/>
        </p:nvSpPr>
        <p:spPr>
          <a:xfrm>
            <a:off x="4755328" y="3773675"/>
            <a:ext cx="2171100" cy="236400"/>
          </a:xfrm>
          <a:prstGeom prst="leftArrow">
            <a:avLst>
              <a:gd fmla="val 50000" name="adj1"/>
              <a:gd fmla="val 50000" name="adj2"/>
            </a:avLst>
          </a:prstGeom>
          <a:solidFill>
            <a:srgbClr val="448C79"/>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2"/>
          <p:cNvSpPr txBox="1"/>
          <p:nvPr>
            <p:ph type="ctrTitle"/>
          </p:nvPr>
        </p:nvSpPr>
        <p:spPr>
          <a:xfrm>
            <a:off x="7028868" y="3793776"/>
            <a:ext cx="1985100" cy="19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Get club by name</a:t>
            </a:r>
            <a:endParaRPr sz="1400">
              <a:solidFill>
                <a:schemeClr val="lt1"/>
              </a:solidFill>
              <a:latin typeface="Roboto"/>
              <a:ea typeface="Roboto"/>
              <a:cs typeface="Roboto"/>
              <a:sym typeface="Roboto"/>
            </a:endParaRPr>
          </a:p>
          <a:p>
            <a:pPr indent="0" lvl="0" marL="0" rtl="0" algn="ctr">
              <a:spcBef>
                <a:spcPts val="0"/>
              </a:spcBef>
              <a:spcAft>
                <a:spcPts val="0"/>
              </a:spcAft>
              <a:buNone/>
            </a:pPr>
            <a:r>
              <a:rPr lang="es" sz="1400">
                <a:solidFill>
                  <a:schemeClr val="lt1"/>
                </a:solidFill>
                <a:latin typeface="Roboto"/>
                <a:ea typeface="Roboto"/>
                <a:cs typeface="Roboto"/>
                <a:sym typeface="Roboto"/>
              </a:rPr>
              <a:t>and appending the potential clubs as we grab them from the model.</a:t>
            </a:r>
            <a:endParaRPr sz="1400">
              <a:solidFill>
                <a:schemeClr val="lt1"/>
              </a:solidFill>
              <a:latin typeface="Roboto"/>
              <a:ea typeface="Roboto"/>
              <a:cs typeface="Roboto"/>
              <a:sym typeface="Roboto"/>
            </a:endParaRPr>
          </a:p>
        </p:txBody>
      </p:sp>
      <p:sp>
        <p:nvSpPr>
          <p:cNvPr id="1608" name="Google Shape;1608;p42"/>
          <p:cNvSpPr txBox="1"/>
          <p:nvPr/>
        </p:nvSpPr>
        <p:spPr>
          <a:xfrm>
            <a:off x="42100" y="4740300"/>
            <a:ext cx="685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David </a:t>
            </a:r>
            <a:endParaRPr>
              <a:solidFill>
                <a:srgbClr val="FFFFFF"/>
              </a:solidFill>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600"/>
                                        </p:tgtEl>
                                        <p:attrNameLst>
                                          <p:attrName>style.visibility</p:attrName>
                                        </p:attrNameLst>
                                      </p:cBhvr>
                                      <p:to>
                                        <p:strVal val="visible"/>
                                      </p:to>
                                    </p:set>
                                    <p:anim calcmode="lin" valueType="num">
                                      <p:cBhvr additive="base">
                                        <p:cTn dur="1000"/>
                                        <p:tgtEl>
                                          <p:spTgt spid="160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602"/>
                                        </p:tgtEl>
                                        <p:attrNameLst>
                                          <p:attrName>style.visibility</p:attrName>
                                        </p:attrNameLst>
                                      </p:cBhvr>
                                      <p:to>
                                        <p:strVal val="visible"/>
                                      </p:to>
                                    </p:set>
                                    <p:anim calcmode="lin" valueType="num">
                                      <p:cBhvr additive="base">
                                        <p:cTn dur="1000"/>
                                        <p:tgtEl>
                                          <p:spTgt spid="160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604"/>
                                        </p:tgtEl>
                                        <p:attrNameLst>
                                          <p:attrName>style.visibility</p:attrName>
                                        </p:attrNameLst>
                                      </p:cBhvr>
                                      <p:to>
                                        <p:strVal val="visible"/>
                                      </p:to>
                                    </p:set>
                                    <p:anim calcmode="lin" valueType="num">
                                      <p:cBhvr additive="base">
                                        <p:cTn dur="1000"/>
                                        <p:tgtEl>
                                          <p:spTgt spid="160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01"/>
                                        </p:tgtEl>
                                        <p:attrNameLst>
                                          <p:attrName>style.visibility</p:attrName>
                                        </p:attrNameLst>
                                      </p:cBhvr>
                                      <p:to>
                                        <p:strVal val="visible"/>
                                      </p:to>
                                    </p:set>
                                    <p:animEffect filter="fade" transition="in">
                                      <p:cBhvr>
                                        <p:cTn dur="700"/>
                                        <p:tgtEl>
                                          <p:spTgt spid="1601"/>
                                        </p:tgtEl>
                                      </p:cBhvr>
                                    </p:animEffect>
                                  </p:childTnLst>
                                </p:cTn>
                              </p:par>
                              <p:par>
                                <p:cTn fill="hold" nodeType="withEffect" presetClass="entr" presetID="10" presetSubtype="0">
                                  <p:stCondLst>
                                    <p:cond delay="0"/>
                                  </p:stCondLst>
                                  <p:childTnLst>
                                    <p:set>
                                      <p:cBhvr>
                                        <p:cTn dur="1" fill="hold">
                                          <p:stCondLst>
                                            <p:cond delay="0"/>
                                          </p:stCondLst>
                                        </p:cTn>
                                        <p:tgtEl>
                                          <p:spTgt spid="1603"/>
                                        </p:tgtEl>
                                        <p:attrNameLst>
                                          <p:attrName>style.visibility</p:attrName>
                                        </p:attrNameLst>
                                      </p:cBhvr>
                                      <p:to>
                                        <p:strVal val="visible"/>
                                      </p:to>
                                    </p:set>
                                    <p:animEffect filter="fade" transition="in">
                                      <p:cBhvr>
                                        <p:cTn dur="700"/>
                                        <p:tgtEl>
                                          <p:spTgt spid="1603"/>
                                        </p:tgtEl>
                                      </p:cBhvr>
                                    </p:animEffect>
                                  </p:childTnLst>
                                </p:cTn>
                              </p:par>
                              <p:par>
                                <p:cTn fill="hold" nodeType="withEffect" presetClass="entr" presetID="10" presetSubtype="0">
                                  <p:stCondLst>
                                    <p:cond delay="0"/>
                                  </p:stCondLst>
                                  <p:childTnLst>
                                    <p:set>
                                      <p:cBhvr>
                                        <p:cTn dur="1" fill="hold">
                                          <p:stCondLst>
                                            <p:cond delay="0"/>
                                          </p:stCondLst>
                                        </p:cTn>
                                        <p:tgtEl>
                                          <p:spTgt spid="1605"/>
                                        </p:tgtEl>
                                        <p:attrNameLst>
                                          <p:attrName>style.visibility</p:attrName>
                                        </p:attrNameLst>
                                      </p:cBhvr>
                                      <p:to>
                                        <p:strVal val="visible"/>
                                      </p:to>
                                    </p:set>
                                    <p:animEffect filter="fade" transition="in">
                                      <p:cBhvr>
                                        <p:cTn dur="700"/>
                                        <p:tgtEl>
                                          <p:spTgt spid="16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606"/>
                                        </p:tgtEl>
                                        <p:attrNameLst>
                                          <p:attrName>style.visibility</p:attrName>
                                        </p:attrNameLst>
                                      </p:cBhvr>
                                      <p:to>
                                        <p:strVal val="visible"/>
                                      </p:to>
                                    </p:set>
                                    <p:anim calcmode="lin" valueType="num">
                                      <p:cBhvr additive="base">
                                        <p:cTn dur="1000"/>
                                        <p:tgtEl>
                                          <p:spTgt spid="1606"/>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07"/>
                                        </p:tgtEl>
                                        <p:attrNameLst>
                                          <p:attrName>style.visibility</p:attrName>
                                        </p:attrNameLst>
                                      </p:cBhvr>
                                      <p:to>
                                        <p:strVal val="visible"/>
                                      </p:to>
                                    </p:set>
                                    <p:animEffect filter="fade" transition="in">
                                      <p:cBhvr>
                                        <p:cTn dur="700"/>
                                        <p:tgtEl>
                                          <p:spTgt spid="16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2" name="Shape 1612"/>
        <p:cNvGrpSpPr/>
        <p:nvPr/>
      </p:nvGrpSpPr>
      <p:grpSpPr>
        <a:xfrm>
          <a:off x="0" y="0"/>
          <a:ext cx="0" cy="0"/>
          <a:chOff x="0" y="0"/>
          <a:chExt cx="0" cy="0"/>
        </a:xfrm>
      </p:grpSpPr>
      <p:sp>
        <p:nvSpPr>
          <p:cNvPr id="1613" name="Google Shape;1613;p43"/>
          <p:cNvSpPr txBox="1"/>
          <p:nvPr>
            <p:ph type="ctrTitle"/>
          </p:nvPr>
        </p:nvSpPr>
        <p:spPr>
          <a:xfrm>
            <a:off x="1557914" y="2064025"/>
            <a:ext cx="5774400" cy="196200"/>
          </a:xfrm>
          <a:prstGeom prst="rect">
            <a:avLst/>
          </a:prstGeom>
        </p:spPr>
        <p:txBody>
          <a:bodyPr anchorCtr="0" anchor="b" bIns="91425" lIns="91425" spcFirstLastPara="1" rIns="91425" wrap="square" tIns="91425">
            <a:noAutofit/>
          </a:bodyPr>
          <a:lstStyle/>
          <a:p>
            <a:pPr indent="-330200" lvl="0" marL="457200" rtl="0" algn="l">
              <a:spcBef>
                <a:spcPts val="0"/>
              </a:spcBef>
              <a:spcAft>
                <a:spcPts val="0"/>
              </a:spcAft>
              <a:buSzPts val="1600"/>
              <a:buChar char="●"/>
            </a:pPr>
            <a:r>
              <a:rPr lang="es" sz="1600"/>
              <a:t>Machine learning algorithm</a:t>
            </a:r>
            <a:endParaRPr sz="1600"/>
          </a:p>
        </p:txBody>
      </p:sp>
      <p:sp>
        <p:nvSpPr>
          <p:cNvPr id="1614" name="Google Shape;1614;p43"/>
          <p:cNvSpPr txBox="1"/>
          <p:nvPr>
            <p:ph idx="2" type="ctrTitle"/>
          </p:nvPr>
        </p:nvSpPr>
        <p:spPr>
          <a:xfrm>
            <a:off x="1557918" y="3466700"/>
            <a:ext cx="4338900" cy="196200"/>
          </a:xfrm>
          <a:prstGeom prst="rect">
            <a:avLst/>
          </a:prstGeom>
        </p:spPr>
        <p:txBody>
          <a:bodyPr anchorCtr="0" anchor="b" bIns="91425" lIns="91425" spcFirstLastPara="1" rIns="91425" wrap="square" tIns="91425">
            <a:noAutofit/>
          </a:bodyPr>
          <a:lstStyle/>
          <a:p>
            <a:pPr indent="-330200" lvl="0" marL="457200" rtl="0" algn="l">
              <a:spcBef>
                <a:spcPts val="0"/>
              </a:spcBef>
              <a:spcAft>
                <a:spcPts val="0"/>
              </a:spcAft>
              <a:buSzPts val="1600"/>
              <a:buChar char="●"/>
            </a:pPr>
            <a:r>
              <a:rPr lang="es" sz="1600"/>
              <a:t>Takes user interests into account</a:t>
            </a:r>
            <a:endParaRPr sz="1600"/>
          </a:p>
        </p:txBody>
      </p:sp>
      <p:sp>
        <p:nvSpPr>
          <p:cNvPr id="1615" name="Google Shape;1615;p43"/>
          <p:cNvSpPr txBox="1"/>
          <p:nvPr>
            <p:ph idx="3" type="ctrTitle"/>
          </p:nvPr>
        </p:nvSpPr>
        <p:spPr>
          <a:xfrm>
            <a:off x="1557913" y="2765350"/>
            <a:ext cx="6218700" cy="196200"/>
          </a:xfrm>
          <a:prstGeom prst="rect">
            <a:avLst/>
          </a:prstGeom>
        </p:spPr>
        <p:txBody>
          <a:bodyPr anchorCtr="0" anchor="b" bIns="91425" lIns="91425" spcFirstLastPara="1" rIns="91425" wrap="square" tIns="91425">
            <a:noAutofit/>
          </a:bodyPr>
          <a:lstStyle/>
          <a:p>
            <a:pPr indent="-330200" lvl="0" marL="457200" rtl="0" algn="l">
              <a:spcBef>
                <a:spcPts val="0"/>
              </a:spcBef>
              <a:spcAft>
                <a:spcPts val="0"/>
              </a:spcAft>
              <a:buSzPts val="1600"/>
              <a:buChar char="●"/>
            </a:pPr>
            <a:r>
              <a:rPr lang="es" sz="1600"/>
              <a:t>Creates recommendations based on matches that users have in common</a:t>
            </a:r>
            <a:endParaRPr sz="1600"/>
          </a:p>
        </p:txBody>
      </p:sp>
      <p:sp>
        <p:nvSpPr>
          <p:cNvPr id="1616" name="Google Shape;1616;p43"/>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Collaborative Filtering</a:t>
            </a:r>
            <a:endParaRPr/>
          </a:p>
        </p:txBody>
      </p:sp>
      <p:sp>
        <p:nvSpPr>
          <p:cNvPr id="1617" name="Google Shape;1617;p43"/>
          <p:cNvSpPr txBox="1"/>
          <p:nvPr/>
        </p:nvSpPr>
        <p:spPr>
          <a:xfrm>
            <a:off x="42100" y="4595100"/>
            <a:ext cx="1784400" cy="50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Neel</a:t>
            </a:r>
            <a:endParaRPr>
              <a:solidFill>
                <a:srgbClr val="FFFFFF"/>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1" name="Shape 1621"/>
        <p:cNvGrpSpPr/>
        <p:nvPr/>
      </p:nvGrpSpPr>
      <p:grpSpPr>
        <a:xfrm>
          <a:off x="0" y="0"/>
          <a:ext cx="0" cy="0"/>
          <a:chOff x="0" y="0"/>
          <a:chExt cx="0" cy="0"/>
        </a:xfrm>
      </p:grpSpPr>
      <p:pic>
        <p:nvPicPr>
          <p:cNvPr id="1622" name="Google Shape;1622;p44"/>
          <p:cNvPicPr preferRelativeResize="0"/>
          <p:nvPr/>
        </p:nvPicPr>
        <p:blipFill>
          <a:blip r:embed="rId3">
            <a:alphaModFix/>
          </a:blip>
          <a:stretch>
            <a:fillRect/>
          </a:stretch>
        </p:blipFill>
        <p:spPr>
          <a:xfrm>
            <a:off x="135600" y="1552625"/>
            <a:ext cx="6286186" cy="2780175"/>
          </a:xfrm>
          <a:prstGeom prst="rect">
            <a:avLst/>
          </a:prstGeom>
          <a:noFill/>
          <a:ln>
            <a:noFill/>
          </a:ln>
        </p:spPr>
      </p:pic>
      <p:sp>
        <p:nvSpPr>
          <p:cNvPr id="1623" name="Google Shape;1623;p44"/>
          <p:cNvSpPr txBox="1"/>
          <p:nvPr>
            <p:ph idx="2" type="ctrTitle"/>
          </p:nvPr>
        </p:nvSpPr>
        <p:spPr>
          <a:xfrm>
            <a:off x="6555275" y="3556025"/>
            <a:ext cx="20217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Add weight based on interest</a:t>
            </a:r>
            <a:endParaRPr sz="1400">
              <a:solidFill>
                <a:schemeClr val="lt1"/>
              </a:solidFill>
              <a:latin typeface="Roboto"/>
              <a:ea typeface="Roboto"/>
              <a:cs typeface="Roboto"/>
              <a:sym typeface="Roboto"/>
            </a:endParaRPr>
          </a:p>
        </p:txBody>
      </p:sp>
      <p:sp>
        <p:nvSpPr>
          <p:cNvPr id="1624" name="Google Shape;1624;p44"/>
          <p:cNvSpPr txBox="1"/>
          <p:nvPr>
            <p:ph idx="2" type="ctrTitle"/>
          </p:nvPr>
        </p:nvSpPr>
        <p:spPr>
          <a:xfrm>
            <a:off x="6490348" y="2344075"/>
            <a:ext cx="25923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400">
                <a:solidFill>
                  <a:schemeClr val="lt1"/>
                </a:solidFill>
                <a:latin typeface="Roboto"/>
                <a:ea typeface="Roboto"/>
                <a:cs typeface="Roboto"/>
                <a:sym typeface="Roboto"/>
              </a:rPr>
              <a:t>If users have more in common, then weight added is more significant</a:t>
            </a:r>
            <a:endParaRPr sz="1400">
              <a:solidFill>
                <a:schemeClr val="lt1"/>
              </a:solidFill>
              <a:latin typeface="Roboto"/>
              <a:ea typeface="Roboto"/>
              <a:cs typeface="Roboto"/>
              <a:sym typeface="Roboto"/>
            </a:endParaRPr>
          </a:p>
        </p:txBody>
      </p:sp>
      <p:sp>
        <p:nvSpPr>
          <p:cNvPr id="1625" name="Google Shape;1625;p44"/>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Collaborative Filtering</a:t>
            </a:r>
            <a:endParaRPr/>
          </a:p>
        </p:txBody>
      </p:sp>
      <p:sp>
        <p:nvSpPr>
          <p:cNvPr id="1626" name="Google Shape;1626;p44"/>
          <p:cNvSpPr/>
          <p:nvPr/>
        </p:nvSpPr>
        <p:spPr>
          <a:xfrm>
            <a:off x="3819275" y="2056225"/>
            <a:ext cx="27360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4"/>
          <p:cNvSpPr/>
          <p:nvPr/>
        </p:nvSpPr>
        <p:spPr>
          <a:xfrm>
            <a:off x="3898050" y="3213575"/>
            <a:ext cx="2592300" cy="236400"/>
          </a:xfrm>
          <a:prstGeom prst="leftArrow">
            <a:avLst>
              <a:gd fmla="val 50000" name="adj1"/>
              <a:gd fmla="val 50000" name="adj2"/>
            </a:avLst>
          </a:prstGeom>
          <a:solidFill>
            <a:srgbClr val="48FFD5"/>
          </a:solidFill>
          <a:ln cap="flat" cmpd="sng" w="9525">
            <a:solidFill>
              <a:srgbClr val="48FF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4"/>
          <p:cNvSpPr txBox="1"/>
          <p:nvPr/>
        </p:nvSpPr>
        <p:spPr>
          <a:xfrm>
            <a:off x="42100" y="4595100"/>
            <a:ext cx="1784400" cy="50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Neel</a:t>
            </a:r>
            <a:endParaRPr>
              <a:solidFill>
                <a:srgbClr val="FFFFFF"/>
              </a:solidFill>
              <a:latin typeface="Consolas"/>
              <a:ea typeface="Consolas"/>
              <a:cs typeface="Consolas"/>
              <a:sym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2" name="Shape 1632"/>
        <p:cNvGrpSpPr/>
        <p:nvPr/>
      </p:nvGrpSpPr>
      <p:grpSpPr>
        <a:xfrm>
          <a:off x="0" y="0"/>
          <a:ext cx="0" cy="0"/>
          <a:chOff x="0" y="0"/>
          <a:chExt cx="0" cy="0"/>
        </a:xfrm>
      </p:grpSpPr>
      <p:sp>
        <p:nvSpPr>
          <p:cNvPr id="1633" name="Google Shape;1633;p4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FULL ROUTE IN ACTION</a:t>
            </a:r>
            <a:endParaRPr/>
          </a:p>
        </p:txBody>
      </p:sp>
      <p:cxnSp>
        <p:nvCxnSpPr>
          <p:cNvPr id="1634" name="Google Shape;1634;p45"/>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pic>
        <p:nvPicPr>
          <p:cNvPr id="1635" name="Google Shape;1635;p45" title="FullRoute.mov">
            <a:hlinkClick r:id="rId3"/>
          </p:cNvPr>
          <p:cNvPicPr preferRelativeResize="0"/>
          <p:nvPr/>
        </p:nvPicPr>
        <p:blipFill>
          <a:blip r:embed="rId4">
            <a:alphaModFix/>
          </a:blip>
          <a:stretch>
            <a:fillRect/>
          </a:stretch>
        </p:blipFill>
        <p:spPr>
          <a:xfrm>
            <a:off x="2141263" y="1251150"/>
            <a:ext cx="4861475" cy="3646100"/>
          </a:xfrm>
          <a:prstGeom prst="rect">
            <a:avLst/>
          </a:prstGeom>
          <a:noFill/>
          <a:ln>
            <a:noFill/>
          </a:ln>
        </p:spPr>
      </p:pic>
      <p:sp>
        <p:nvSpPr>
          <p:cNvPr id="1636" name="Google Shape;1636;p45"/>
          <p:cNvSpPr txBox="1"/>
          <p:nvPr/>
        </p:nvSpPr>
        <p:spPr>
          <a:xfrm>
            <a:off x="42100" y="4595100"/>
            <a:ext cx="1784400" cy="50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Neel</a:t>
            </a:r>
            <a:endParaRPr>
              <a:solidFill>
                <a:srgbClr val="FFFFF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0" name="Shape 1640"/>
        <p:cNvGrpSpPr/>
        <p:nvPr/>
      </p:nvGrpSpPr>
      <p:grpSpPr>
        <a:xfrm>
          <a:off x="0" y="0"/>
          <a:ext cx="0" cy="0"/>
          <a:chOff x="0" y="0"/>
          <a:chExt cx="0" cy="0"/>
        </a:xfrm>
      </p:grpSpPr>
      <p:sp>
        <p:nvSpPr>
          <p:cNvPr id="1641" name="Google Shape;1641;p4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Testing</a:t>
            </a:r>
            <a:endParaRPr/>
          </a:p>
        </p:txBody>
      </p:sp>
      <p:grpSp>
        <p:nvGrpSpPr>
          <p:cNvPr id="1642" name="Google Shape;1642;p46"/>
          <p:cNvGrpSpPr/>
          <p:nvPr/>
        </p:nvGrpSpPr>
        <p:grpSpPr>
          <a:xfrm>
            <a:off x="2858487" y="557124"/>
            <a:ext cx="791871" cy="781442"/>
            <a:chOff x="-35482200" y="3561225"/>
            <a:chExt cx="292225" cy="290650"/>
          </a:xfrm>
        </p:grpSpPr>
        <p:sp>
          <p:nvSpPr>
            <p:cNvPr id="1643" name="Google Shape;1643;p46"/>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6" name="Google Shape;1646;p46"/>
          <p:cNvSpPr txBox="1"/>
          <p:nvPr>
            <p:ph idx="7" type="subTitle"/>
          </p:nvPr>
        </p:nvSpPr>
        <p:spPr>
          <a:xfrm>
            <a:off x="713125" y="2144775"/>
            <a:ext cx="2010000" cy="78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400"/>
              <a:t>Via Rails Console</a:t>
            </a:r>
            <a:endParaRPr sz="1400"/>
          </a:p>
          <a:p>
            <a:pPr indent="0" lvl="0" marL="0" rtl="0" algn="r">
              <a:spcBef>
                <a:spcPts val="0"/>
              </a:spcBef>
              <a:spcAft>
                <a:spcPts val="0"/>
              </a:spcAft>
              <a:buNone/>
            </a:pPr>
            <a:r>
              <a:rPr lang="es" sz="1400"/>
              <a:t>Create Users in fixtures</a:t>
            </a:r>
            <a:endParaRPr sz="1400"/>
          </a:p>
          <a:p>
            <a:pPr indent="0" lvl="0" marL="0" rtl="0" algn="r">
              <a:spcBef>
                <a:spcPts val="0"/>
              </a:spcBef>
              <a:spcAft>
                <a:spcPts val="0"/>
              </a:spcAft>
              <a:buClr>
                <a:schemeClr val="dk1"/>
              </a:buClr>
              <a:buSzPts val="1100"/>
              <a:buFont typeface="Arial"/>
              <a:buNone/>
            </a:pPr>
            <a:r>
              <a:rPr lang="es" sz="1400"/>
              <a:t>Database Testing </a:t>
            </a:r>
            <a:endParaRPr sz="1400"/>
          </a:p>
          <a:p>
            <a:pPr indent="0" lvl="0" marL="0" rtl="0" algn="r">
              <a:spcBef>
                <a:spcPts val="0"/>
              </a:spcBef>
              <a:spcAft>
                <a:spcPts val="0"/>
              </a:spcAft>
              <a:buNone/>
            </a:pPr>
            <a:r>
              <a:rPr lang="es" sz="1400"/>
              <a:t> </a:t>
            </a:r>
            <a:endParaRPr sz="1400"/>
          </a:p>
        </p:txBody>
      </p:sp>
      <p:sp>
        <p:nvSpPr>
          <p:cNvPr id="1647" name="Google Shape;1647;p46"/>
          <p:cNvSpPr txBox="1"/>
          <p:nvPr>
            <p:ph idx="8" type="title"/>
          </p:nvPr>
        </p:nvSpPr>
        <p:spPr>
          <a:xfrm>
            <a:off x="533675" y="17768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01</a:t>
            </a:r>
            <a:endParaRPr>
              <a:solidFill>
                <a:srgbClr val="48FFD5"/>
              </a:solidFill>
            </a:endParaRPr>
          </a:p>
        </p:txBody>
      </p:sp>
      <p:sp>
        <p:nvSpPr>
          <p:cNvPr id="1648" name="Google Shape;1648;p46"/>
          <p:cNvSpPr txBox="1"/>
          <p:nvPr>
            <p:ph idx="16" type="ctrTitle"/>
          </p:nvPr>
        </p:nvSpPr>
        <p:spPr>
          <a:xfrm>
            <a:off x="630850" y="2073638"/>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1400"/>
              <a:t>Testing Models</a:t>
            </a:r>
            <a:endParaRPr sz="1400"/>
          </a:p>
        </p:txBody>
      </p:sp>
      <p:sp>
        <p:nvSpPr>
          <p:cNvPr id="1649" name="Google Shape;1649;p46"/>
          <p:cNvSpPr txBox="1"/>
          <p:nvPr>
            <p:ph idx="7" type="subTitle"/>
          </p:nvPr>
        </p:nvSpPr>
        <p:spPr>
          <a:xfrm>
            <a:off x="3608125" y="2136438"/>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400"/>
              <a:t>Whitebox Testing</a:t>
            </a:r>
            <a:endParaRPr sz="1400"/>
          </a:p>
          <a:p>
            <a:pPr indent="0" lvl="0" marL="0" rtl="0" algn="r">
              <a:spcBef>
                <a:spcPts val="0"/>
              </a:spcBef>
              <a:spcAft>
                <a:spcPts val="0"/>
              </a:spcAft>
              <a:buNone/>
            </a:pPr>
            <a:r>
              <a:rPr lang="es" sz="1400"/>
              <a:t>Via localhost</a:t>
            </a:r>
            <a:endParaRPr sz="1400"/>
          </a:p>
          <a:p>
            <a:pPr indent="0" lvl="0" marL="0" rtl="0" algn="r">
              <a:spcBef>
                <a:spcPts val="0"/>
              </a:spcBef>
              <a:spcAft>
                <a:spcPts val="0"/>
              </a:spcAft>
              <a:buNone/>
            </a:pPr>
            <a:r>
              <a:rPr lang="es" sz="1400"/>
              <a:t>Controller Testing</a:t>
            </a:r>
            <a:endParaRPr sz="1400"/>
          </a:p>
          <a:p>
            <a:pPr indent="0" lvl="0" marL="0" rtl="0" algn="r">
              <a:spcBef>
                <a:spcPts val="0"/>
              </a:spcBef>
              <a:spcAft>
                <a:spcPts val="0"/>
              </a:spcAft>
              <a:buNone/>
            </a:pPr>
            <a:r>
              <a:t/>
            </a:r>
            <a:endParaRPr sz="1400"/>
          </a:p>
        </p:txBody>
      </p:sp>
      <p:sp>
        <p:nvSpPr>
          <p:cNvPr id="1650" name="Google Shape;1650;p46"/>
          <p:cNvSpPr txBox="1"/>
          <p:nvPr>
            <p:ph idx="8" type="title"/>
          </p:nvPr>
        </p:nvSpPr>
        <p:spPr>
          <a:xfrm>
            <a:off x="3471050" y="1776788"/>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a:t>
            </a:r>
            <a:r>
              <a:rPr lang="es"/>
              <a:t>2</a:t>
            </a:r>
            <a:endParaRPr>
              <a:solidFill>
                <a:srgbClr val="48FFD5"/>
              </a:solidFill>
            </a:endParaRPr>
          </a:p>
        </p:txBody>
      </p:sp>
      <p:sp>
        <p:nvSpPr>
          <p:cNvPr id="1651" name="Google Shape;1651;p46"/>
          <p:cNvSpPr txBox="1"/>
          <p:nvPr>
            <p:ph idx="16" type="ctrTitle"/>
          </p:nvPr>
        </p:nvSpPr>
        <p:spPr>
          <a:xfrm>
            <a:off x="3525863" y="20653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1400"/>
              <a:t>Testing Routes</a:t>
            </a:r>
            <a:endParaRPr sz="1400"/>
          </a:p>
        </p:txBody>
      </p:sp>
      <p:sp>
        <p:nvSpPr>
          <p:cNvPr id="1652" name="Google Shape;1652;p46"/>
          <p:cNvSpPr txBox="1"/>
          <p:nvPr>
            <p:ph idx="7" type="subTitle"/>
          </p:nvPr>
        </p:nvSpPr>
        <p:spPr>
          <a:xfrm>
            <a:off x="6705725" y="2096138"/>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400"/>
              <a:t>Blackbox Testing</a:t>
            </a:r>
            <a:endParaRPr sz="1400"/>
          </a:p>
          <a:p>
            <a:pPr indent="0" lvl="0" marL="0" rtl="0" algn="r">
              <a:spcBef>
                <a:spcPts val="0"/>
              </a:spcBef>
              <a:spcAft>
                <a:spcPts val="0"/>
              </a:spcAft>
              <a:buNone/>
            </a:pPr>
            <a:r>
              <a:rPr lang="es" sz="1400"/>
              <a:t>Via localhost</a:t>
            </a:r>
            <a:endParaRPr sz="1400"/>
          </a:p>
          <a:p>
            <a:pPr indent="0" lvl="0" marL="0" rtl="0" algn="r">
              <a:spcBef>
                <a:spcPts val="0"/>
              </a:spcBef>
              <a:spcAft>
                <a:spcPts val="0"/>
              </a:spcAft>
              <a:buNone/>
            </a:pPr>
            <a:r>
              <a:t/>
            </a:r>
            <a:endParaRPr sz="1400"/>
          </a:p>
        </p:txBody>
      </p:sp>
      <p:sp>
        <p:nvSpPr>
          <p:cNvPr id="1653" name="Google Shape;1653;p46"/>
          <p:cNvSpPr txBox="1"/>
          <p:nvPr>
            <p:ph idx="8" type="title"/>
          </p:nvPr>
        </p:nvSpPr>
        <p:spPr>
          <a:xfrm>
            <a:off x="6282150" y="1728163"/>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8FFD5"/>
                </a:solidFill>
              </a:rPr>
              <a:t>0</a:t>
            </a:r>
            <a:r>
              <a:rPr lang="es"/>
              <a:t>3</a:t>
            </a:r>
            <a:endParaRPr>
              <a:solidFill>
                <a:srgbClr val="48FFD5"/>
              </a:solidFill>
            </a:endParaRPr>
          </a:p>
        </p:txBody>
      </p:sp>
      <p:sp>
        <p:nvSpPr>
          <p:cNvPr id="1654" name="Google Shape;1654;p46"/>
          <p:cNvSpPr txBox="1"/>
          <p:nvPr>
            <p:ph idx="16" type="ctrTitle"/>
          </p:nvPr>
        </p:nvSpPr>
        <p:spPr>
          <a:xfrm>
            <a:off x="6623463" y="20250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1400"/>
              <a:t>Integration Testing</a:t>
            </a:r>
            <a:endParaRPr sz="1400"/>
          </a:p>
        </p:txBody>
      </p:sp>
      <p:pic>
        <p:nvPicPr>
          <p:cNvPr id="1655" name="Google Shape;1655;p46"/>
          <p:cNvPicPr preferRelativeResize="0"/>
          <p:nvPr/>
        </p:nvPicPr>
        <p:blipFill rotWithShape="1">
          <a:blip r:embed="rId3">
            <a:alphaModFix/>
          </a:blip>
          <a:srcRect b="5846" l="0" r="0" t="0"/>
          <a:stretch/>
        </p:blipFill>
        <p:spPr>
          <a:xfrm>
            <a:off x="311700" y="3129600"/>
            <a:ext cx="2411425" cy="1564725"/>
          </a:xfrm>
          <a:prstGeom prst="rect">
            <a:avLst/>
          </a:prstGeom>
          <a:noFill/>
          <a:ln>
            <a:noFill/>
          </a:ln>
        </p:spPr>
      </p:pic>
      <p:pic>
        <p:nvPicPr>
          <p:cNvPr id="1656" name="Google Shape;1656;p46"/>
          <p:cNvPicPr preferRelativeResize="0"/>
          <p:nvPr/>
        </p:nvPicPr>
        <p:blipFill>
          <a:blip r:embed="rId4">
            <a:alphaModFix/>
          </a:blip>
          <a:stretch>
            <a:fillRect/>
          </a:stretch>
        </p:blipFill>
        <p:spPr>
          <a:xfrm>
            <a:off x="3154413" y="3129604"/>
            <a:ext cx="2917425" cy="1078896"/>
          </a:xfrm>
          <a:prstGeom prst="rect">
            <a:avLst/>
          </a:prstGeom>
          <a:noFill/>
          <a:ln>
            <a:noFill/>
          </a:ln>
        </p:spPr>
      </p:pic>
      <p:pic>
        <p:nvPicPr>
          <p:cNvPr id="1657" name="Google Shape;1657;p46"/>
          <p:cNvPicPr preferRelativeResize="0"/>
          <p:nvPr/>
        </p:nvPicPr>
        <p:blipFill>
          <a:blip r:embed="rId5">
            <a:alphaModFix/>
          </a:blip>
          <a:stretch>
            <a:fillRect/>
          </a:stretch>
        </p:blipFill>
        <p:spPr>
          <a:xfrm>
            <a:off x="6422450" y="3129607"/>
            <a:ext cx="2576550" cy="877418"/>
          </a:xfrm>
          <a:prstGeom prst="rect">
            <a:avLst/>
          </a:prstGeom>
          <a:noFill/>
          <a:ln>
            <a:noFill/>
          </a:ln>
        </p:spPr>
      </p:pic>
      <p:sp>
        <p:nvSpPr>
          <p:cNvPr id="1658" name="Google Shape;1658;p46"/>
          <p:cNvSpPr txBox="1"/>
          <p:nvPr/>
        </p:nvSpPr>
        <p:spPr>
          <a:xfrm>
            <a:off x="42100" y="4595100"/>
            <a:ext cx="1784400" cy="50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Neel</a:t>
            </a:r>
            <a:endParaRPr>
              <a:solidFill>
                <a:srgbClr val="FFFFFF"/>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2" name="Shape 1662"/>
        <p:cNvGrpSpPr/>
        <p:nvPr/>
      </p:nvGrpSpPr>
      <p:grpSpPr>
        <a:xfrm>
          <a:off x="0" y="0"/>
          <a:ext cx="0" cy="0"/>
          <a:chOff x="0" y="0"/>
          <a:chExt cx="0" cy="0"/>
        </a:xfrm>
      </p:grpSpPr>
      <p:sp>
        <p:nvSpPr>
          <p:cNvPr id="1663" name="Google Shape;1663;p47"/>
          <p:cNvSpPr txBox="1"/>
          <p:nvPr>
            <p:ph type="ctrTitle"/>
          </p:nvPr>
        </p:nvSpPr>
        <p:spPr>
          <a:xfrm>
            <a:off x="311700" y="22684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DEMO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7" name="Shape 1667"/>
        <p:cNvGrpSpPr/>
        <p:nvPr/>
      </p:nvGrpSpPr>
      <p:grpSpPr>
        <a:xfrm>
          <a:off x="0" y="0"/>
          <a:ext cx="0" cy="0"/>
          <a:chOff x="0" y="0"/>
          <a:chExt cx="0" cy="0"/>
        </a:xfrm>
      </p:grpSpPr>
      <p:sp>
        <p:nvSpPr>
          <p:cNvPr id="1668" name="Google Shape;1668;p48"/>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IMPACT AND FUTURE WORK</a:t>
            </a:r>
            <a:endParaRPr/>
          </a:p>
        </p:txBody>
      </p:sp>
      <p:sp>
        <p:nvSpPr>
          <p:cNvPr id="1669" name="Google Shape;1669;p48"/>
          <p:cNvSpPr txBox="1"/>
          <p:nvPr/>
        </p:nvSpPr>
        <p:spPr>
          <a:xfrm>
            <a:off x="3557975" y="1105525"/>
            <a:ext cx="2230800" cy="69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48FFD5"/>
                </a:solidFill>
                <a:latin typeface="Roboto"/>
                <a:ea typeface="Roboto"/>
                <a:cs typeface="Roboto"/>
                <a:sym typeface="Roboto"/>
              </a:rPr>
              <a:t>Why is this Important?</a:t>
            </a:r>
            <a:endParaRPr b="1">
              <a:solidFill>
                <a:srgbClr val="48FFD5"/>
              </a:solidFill>
              <a:latin typeface="Roboto"/>
              <a:ea typeface="Roboto"/>
              <a:cs typeface="Roboto"/>
              <a:sym typeface="Roboto"/>
            </a:endParaRPr>
          </a:p>
        </p:txBody>
      </p:sp>
      <p:sp>
        <p:nvSpPr>
          <p:cNvPr id="1670" name="Google Shape;1670;p48"/>
          <p:cNvSpPr txBox="1"/>
          <p:nvPr/>
        </p:nvSpPr>
        <p:spPr>
          <a:xfrm>
            <a:off x="618775" y="1803625"/>
            <a:ext cx="7553100" cy="227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600">
                <a:solidFill>
                  <a:srgbClr val="1EFFC1"/>
                </a:solidFill>
                <a:latin typeface="Roboto"/>
                <a:ea typeface="Roboto"/>
                <a:cs typeface="Roboto"/>
                <a:sym typeface="Roboto"/>
              </a:rPr>
              <a:t>Who this helps</a:t>
            </a:r>
            <a:endParaRPr b="1" sz="1600">
              <a:solidFill>
                <a:srgbClr val="1EFFC1"/>
              </a:solidFill>
              <a:latin typeface="Roboto"/>
              <a:ea typeface="Roboto"/>
              <a:cs typeface="Roboto"/>
              <a:sym typeface="Roboto"/>
            </a:endParaRPr>
          </a:p>
          <a:p>
            <a:pPr indent="0" lvl="0" marL="0" rtl="0" algn="l">
              <a:spcBef>
                <a:spcPts val="0"/>
              </a:spcBef>
              <a:spcAft>
                <a:spcPts val="0"/>
              </a:spcAft>
              <a:buNone/>
            </a:pPr>
            <a:r>
              <a:t/>
            </a:r>
            <a:endParaRPr b="1">
              <a:solidFill>
                <a:srgbClr val="FFFFFF"/>
              </a:solidFill>
              <a:latin typeface="Roboto"/>
              <a:ea typeface="Roboto"/>
              <a:cs typeface="Roboto"/>
              <a:sym typeface="Roboto"/>
            </a:endParaRPr>
          </a:p>
          <a:p>
            <a:pPr indent="-323850" lvl="0" marL="457200" rtl="0" algn="l">
              <a:spcBef>
                <a:spcPts val="0"/>
              </a:spcBef>
              <a:spcAft>
                <a:spcPts val="0"/>
              </a:spcAft>
              <a:buClr>
                <a:srgbClr val="FFFFFF"/>
              </a:buClr>
              <a:buSzPts val="1500"/>
              <a:buFont typeface="Roboto Light"/>
              <a:buChar char="-"/>
            </a:pPr>
            <a:r>
              <a:rPr lang="es" sz="1500">
                <a:solidFill>
                  <a:srgbClr val="FFFFFF"/>
                </a:solidFill>
                <a:latin typeface="Roboto Light"/>
                <a:ea typeface="Roboto Light"/>
                <a:cs typeface="Roboto Light"/>
                <a:sym typeface="Roboto Light"/>
              </a:rPr>
              <a:t>Students trying to find new passions</a:t>
            </a:r>
            <a:endParaRPr sz="1500">
              <a:solidFill>
                <a:srgbClr val="FFFFFF"/>
              </a:solidFill>
              <a:latin typeface="Roboto Light"/>
              <a:ea typeface="Roboto Light"/>
              <a:cs typeface="Roboto Light"/>
              <a:sym typeface="Roboto Light"/>
            </a:endParaRPr>
          </a:p>
          <a:p>
            <a:pPr indent="-323850" lvl="0" marL="457200" rtl="0" algn="l">
              <a:spcBef>
                <a:spcPts val="0"/>
              </a:spcBef>
              <a:spcAft>
                <a:spcPts val="0"/>
              </a:spcAft>
              <a:buClr>
                <a:srgbClr val="FFFFFF"/>
              </a:buClr>
              <a:buSzPts val="1500"/>
              <a:buFont typeface="Roboto Light"/>
              <a:buChar char="-"/>
            </a:pPr>
            <a:r>
              <a:rPr lang="es" sz="1500">
                <a:solidFill>
                  <a:srgbClr val="FFFFFF"/>
                </a:solidFill>
                <a:latin typeface="Roboto Light"/>
                <a:ea typeface="Roboto Light"/>
                <a:cs typeface="Roboto Light"/>
                <a:sym typeface="Roboto Light"/>
              </a:rPr>
              <a:t>Clubs trying to get more reach</a:t>
            </a:r>
            <a:endParaRPr sz="1500">
              <a:solidFill>
                <a:srgbClr val="FFFFFF"/>
              </a:solidFill>
              <a:latin typeface="Roboto Light"/>
              <a:ea typeface="Roboto Light"/>
              <a:cs typeface="Roboto Light"/>
              <a:sym typeface="Roboto Light"/>
            </a:endParaRPr>
          </a:p>
          <a:p>
            <a:pPr indent="0" lvl="0" marL="457200" rtl="0" algn="l">
              <a:spcBef>
                <a:spcPts val="0"/>
              </a:spcBef>
              <a:spcAft>
                <a:spcPts val="0"/>
              </a:spcAft>
              <a:buNone/>
            </a:pPr>
            <a:r>
              <a:t/>
            </a:r>
            <a:endParaRPr>
              <a:solidFill>
                <a:srgbClr val="FFFFFF"/>
              </a:solidFill>
              <a:latin typeface="Roboto Light"/>
              <a:ea typeface="Roboto Light"/>
              <a:cs typeface="Roboto Light"/>
              <a:sym typeface="Roboto Light"/>
            </a:endParaRPr>
          </a:p>
          <a:p>
            <a:pPr indent="0" lvl="0" marL="0" rtl="0" algn="l">
              <a:spcBef>
                <a:spcPts val="0"/>
              </a:spcBef>
              <a:spcAft>
                <a:spcPts val="0"/>
              </a:spcAft>
              <a:buNone/>
            </a:pPr>
            <a:r>
              <a:t/>
            </a:r>
            <a:endParaRPr>
              <a:solidFill>
                <a:srgbClr val="FFFFFF"/>
              </a:solidFill>
              <a:latin typeface="Roboto Light"/>
              <a:ea typeface="Roboto Light"/>
              <a:cs typeface="Roboto Light"/>
              <a:sym typeface="Roboto Light"/>
            </a:endParaRPr>
          </a:p>
          <a:p>
            <a:pPr indent="0" lvl="0" marL="0" rtl="0" algn="l">
              <a:spcBef>
                <a:spcPts val="0"/>
              </a:spcBef>
              <a:spcAft>
                <a:spcPts val="0"/>
              </a:spcAft>
              <a:buNone/>
            </a:pPr>
            <a:r>
              <a:rPr b="1" lang="es" sz="1600">
                <a:solidFill>
                  <a:srgbClr val="1EFFC1"/>
                </a:solidFill>
                <a:latin typeface="Roboto"/>
                <a:ea typeface="Roboto"/>
                <a:cs typeface="Roboto"/>
                <a:sym typeface="Roboto"/>
              </a:rPr>
              <a:t>Additional Implementation</a:t>
            </a:r>
            <a:endParaRPr b="1" sz="1600">
              <a:solidFill>
                <a:srgbClr val="1EFFC1"/>
              </a:solidFill>
              <a:latin typeface="Roboto"/>
              <a:ea typeface="Roboto"/>
              <a:cs typeface="Roboto"/>
              <a:sym typeface="Roboto"/>
            </a:endParaRPr>
          </a:p>
          <a:p>
            <a:pPr indent="0" lvl="0" marL="0" rtl="0" algn="l">
              <a:spcBef>
                <a:spcPts val="0"/>
              </a:spcBef>
              <a:spcAft>
                <a:spcPts val="0"/>
              </a:spcAft>
              <a:buNone/>
            </a:pPr>
            <a:r>
              <a:t/>
            </a:r>
            <a:endParaRPr b="1">
              <a:solidFill>
                <a:srgbClr val="FFFFFF"/>
              </a:solidFill>
              <a:latin typeface="Roboto"/>
              <a:ea typeface="Roboto"/>
              <a:cs typeface="Roboto"/>
              <a:sym typeface="Roboto"/>
            </a:endParaRPr>
          </a:p>
          <a:p>
            <a:pPr indent="-323850" lvl="0" marL="457200" rtl="0" algn="l">
              <a:spcBef>
                <a:spcPts val="0"/>
              </a:spcBef>
              <a:spcAft>
                <a:spcPts val="0"/>
              </a:spcAft>
              <a:buClr>
                <a:srgbClr val="FFFFFF"/>
              </a:buClr>
              <a:buSzPts val="1500"/>
              <a:buFont typeface="Roboto Light"/>
              <a:buChar char="-"/>
            </a:pPr>
            <a:r>
              <a:rPr lang="es" sz="1500">
                <a:solidFill>
                  <a:srgbClr val="FFFFFF"/>
                </a:solidFill>
                <a:latin typeface="Roboto Light"/>
                <a:ea typeface="Roboto Light"/>
                <a:cs typeface="Roboto Light"/>
                <a:sym typeface="Roboto Light"/>
              </a:rPr>
              <a:t>Expand beyond clubs</a:t>
            </a:r>
            <a:endParaRPr sz="1500">
              <a:solidFill>
                <a:srgbClr val="FFFFFF"/>
              </a:solidFill>
              <a:latin typeface="Roboto Light"/>
              <a:ea typeface="Roboto Light"/>
              <a:cs typeface="Roboto Light"/>
              <a:sym typeface="Roboto Light"/>
            </a:endParaRPr>
          </a:p>
          <a:p>
            <a:pPr indent="-323850" lvl="0" marL="457200" rtl="0" algn="l">
              <a:spcBef>
                <a:spcPts val="0"/>
              </a:spcBef>
              <a:spcAft>
                <a:spcPts val="0"/>
              </a:spcAft>
              <a:buClr>
                <a:srgbClr val="FFFFFF"/>
              </a:buClr>
              <a:buSzPts val="1500"/>
              <a:buFont typeface="Roboto Light"/>
              <a:buChar char="-"/>
            </a:pPr>
            <a:r>
              <a:rPr lang="es" sz="1500">
                <a:solidFill>
                  <a:srgbClr val="FFFFFF"/>
                </a:solidFill>
                <a:latin typeface="Roboto Light"/>
                <a:ea typeface="Roboto Light"/>
                <a:cs typeface="Roboto Light"/>
                <a:sym typeface="Roboto Light"/>
              </a:rPr>
              <a:t>C</a:t>
            </a:r>
            <a:r>
              <a:rPr lang="es" sz="1500">
                <a:solidFill>
                  <a:srgbClr val="FFFFFF"/>
                </a:solidFill>
                <a:latin typeface="Roboto Light"/>
                <a:ea typeface="Roboto Light"/>
                <a:cs typeface="Roboto Light"/>
                <a:sym typeface="Roboto Light"/>
              </a:rPr>
              <a:t>ommunication</a:t>
            </a:r>
            <a:r>
              <a:rPr lang="es" sz="1500">
                <a:solidFill>
                  <a:srgbClr val="FFFFFF"/>
                </a:solidFill>
                <a:latin typeface="Roboto Light"/>
                <a:ea typeface="Roboto Light"/>
                <a:cs typeface="Roboto Light"/>
                <a:sym typeface="Roboto Light"/>
              </a:rPr>
              <a:t> between clubs and users</a:t>
            </a:r>
            <a:endParaRPr sz="1500">
              <a:solidFill>
                <a:srgbClr val="FFFFFF"/>
              </a:solidFill>
              <a:latin typeface="Roboto Light"/>
              <a:ea typeface="Roboto Light"/>
              <a:cs typeface="Roboto Light"/>
              <a:sym typeface="Roboto Light"/>
            </a:endParaRPr>
          </a:p>
          <a:p>
            <a:pPr indent="-323850" lvl="0" marL="457200" rtl="0" algn="l">
              <a:spcBef>
                <a:spcPts val="0"/>
              </a:spcBef>
              <a:spcAft>
                <a:spcPts val="0"/>
              </a:spcAft>
              <a:buClr>
                <a:srgbClr val="FFFFFF"/>
              </a:buClr>
              <a:buSzPts val="1500"/>
              <a:buFont typeface="Roboto Light"/>
              <a:buChar char="-"/>
            </a:pPr>
            <a:r>
              <a:rPr lang="es" sz="1500">
                <a:solidFill>
                  <a:srgbClr val="FFFFFF"/>
                </a:solidFill>
                <a:latin typeface="Roboto Light"/>
                <a:ea typeface="Roboto Light"/>
                <a:cs typeface="Roboto Light"/>
                <a:sym typeface="Roboto Light"/>
              </a:rPr>
              <a:t>Additional authentication</a:t>
            </a:r>
            <a:endParaRPr sz="1500">
              <a:solidFill>
                <a:srgbClr val="FFFFFF"/>
              </a:solidFill>
              <a:latin typeface="Roboto Light"/>
              <a:ea typeface="Roboto Light"/>
              <a:cs typeface="Roboto Light"/>
              <a:sym typeface="Roboto Light"/>
            </a:endParaRPr>
          </a:p>
          <a:p>
            <a:pPr indent="0" lvl="0" marL="0" rtl="0" algn="l">
              <a:spcBef>
                <a:spcPts val="0"/>
              </a:spcBef>
              <a:spcAft>
                <a:spcPts val="0"/>
              </a:spcAft>
              <a:buNone/>
            </a:pPr>
            <a:r>
              <a:t/>
            </a:r>
            <a:endParaRPr>
              <a:solidFill>
                <a:srgbClr val="FFFFFF"/>
              </a:solidFill>
              <a:latin typeface="Roboto Light"/>
              <a:ea typeface="Roboto Light"/>
              <a:cs typeface="Roboto Light"/>
              <a:sym typeface="Roboto Light"/>
            </a:endParaRPr>
          </a:p>
        </p:txBody>
      </p:sp>
      <p:grpSp>
        <p:nvGrpSpPr>
          <p:cNvPr id="1671" name="Google Shape;1671;p48"/>
          <p:cNvGrpSpPr/>
          <p:nvPr/>
        </p:nvGrpSpPr>
        <p:grpSpPr>
          <a:xfrm>
            <a:off x="4908405" y="1843186"/>
            <a:ext cx="3024009" cy="2760248"/>
            <a:chOff x="5976993" y="238644"/>
            <a:chExt cx="671226" cy="612558"/>
          </a:xfrm>
        </p:grpSpPr>
        <p:grpSp>
          <p:nvGrpSpPr>
            <p:cNvPr id="1672" name="Google Shape;1672;p48"/>
            <p:cNvGrpSpPr/>
            <p:nvPr/>
          </p:nvGrpSpPr>
          <p:grpSpPr>
            <a:xfrm>
              <a:off x="6207869" y="264821"/>
              <a:ext cx="255900" cy="309550"/>
              <a:chOff x="4721075" y="260350"/>
              <a:chExt cx="255900" cy="309550"/>
            </a:xfrm>
          </p:grpSpPr>
          <p:sp>
            <p:nvSpPr>
              <p:cNvPr id="1673" name="Google Shape;1673;p48"/>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8"/>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8"/>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8"/>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3876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48"/>
            <p:cNvGrpSpPr/>
            <p:nvPr/>
          </p:nvGrpSpPr>
          <p:grpSpPr>
            <a:xfrm>
              <a:off x="6014775" y="319425"/>
              <a:ext cx="267975" cy="297900"/>
              <a:chOff x="4428250" y="314750"/>
              <a:chExt cx="267975" cy="297900"/>
            </a:xfrm>
          </p:grpSpPr>
          <p:sp>
            <p:nvSpPr>
              <p:cNvPr id="1678" name="Google Shape;1678;p48"/>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8"/>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8"/>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48"/>
            <p:cNvGrpSpPr/>
            <p:nvPr/>
          </p:nvGrpSpPr>
          <p:grpSpPr>
            <a:xfrm>
              <a:off x="6384394" y="238644"/>
              <a:ext cx="263825" cy="384100"/>
              <a:chOff x="4897600" y="530925"/>
              <a:chExt cx="263825" cy="384100"/>
            </a:xfrm>
          </p:grpSpPr>
          <p:sp>
            <p:nvSpPr>
              <p:cNvPr id="1682" name="Google Shape;1682;p48"/>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8"/>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00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8"/>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48"/>
            <p:cNvGrpSpPr/>
            <p:nvPr/>
          </p:nvGrpSpPr>
          <p:grpSpPr>
            <a:xfrm>
              <a:off x="5976993" y="471107"/>
              <a:ext cx="222175" cy="258225"/>
              <a:chOff x="4390750" y="609200"/>
              <a:chExt cx="222175" cy="258225"/>
            </a:xfrm>
          </p:grpSpPr>
          <p:sp>
            <p:nvSpPr>
              <p:cNvPr id="1686" name="Google Shape;1686;p48"/>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8"/>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8"/>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8"/>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48"/>
            <p:cNvGrpSpPr/>
            <p:nvPr/>
          </p:nvGrpSpPr>
          <p:grpSpPr>
            <a:xfrm>
              <a:off x="6012699" y="624883"/>
              <a:ext cx="258950" cy="209025"/>
              <a:chOff x="4427350" y="850800"/>
              <a:chExt cx="258950" cy="209025"/>
            </a:xfrm>
          </p:grpSpPr>
          <p:sp>
            <p:nvSpPr>
              <p:cNvPr id="1691" name="Google Shape;1691;p48"/>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8"/>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8"/>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00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48"/>
            <p:cNvGrpSpPr/>
            <p:nvPr/>
          </p:nvGrpSpPr>
          <p:grpSpPr>
            <a:xfrm>
              <a:off x="6192527" y="709277"/>
              <a:ext cx="269050" cy="141925"/>
              <a:chOff x="4703050" y="934300"/>
              <a:chExt cx="269050" cy="141925"/>
            </a:xfrm>
          </p:grpSpPr>
          <p:sp>
            <p:nvSpPr>
              <p:cNvPr id="1695" name="Google Shape;1695;p48"/>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8"/>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1" name="Shape 1201"/>
        <p:cNvGrpSpPr/>
        <p:nvPr/>
      </p:nvGrpSpPr>
      <p:grpSpPr>
        <a:xfrm>
          <a:off x="0" y="0"/>
          <a:ext cx="0" cy="0"/>
          <a:chOff x="0" y="0"/>
          <a:chExt cx="0" cy="0"/>
        </a:xfrm>
      </p:grpSpPr>
      <p:sp>
        <p:nvSpPr>
          <p:cNvPr id="1202" name="Google Shape;1202;p22"/>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t>About Hubbub</a:t>
            </a:r>
            <a:endParaRPr sz="3000"/>
          </a:p>
        </p:txBody>
      </p:sp>
      <p:sp>
        <p:nvSpPr>
          <p:cNvPr id="1203" name="Google Shape;1203;p22"/>
          <p:cNvSpPr txBox="1"/>
          <p:nvPr>
            <p:ph idx="1" type="subTitle"/>
          </p:nvPr>
        </p:nvSpPr>
        <p:spPr>
          <a:xfrm>
            <a:off x="4893700" y="2746375"/>
            <a:ext cx="3457500" cy="83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s" sz="1600">
                <a:latin typeface="Roboto"/>
                <a:ea typeface="Roboto"/>
                <a:cs typeface="Roboto"/>
                <a:sym typeface="Roboto"/>
              </a:rPr>
              <a:t>Hubbub is a resource</a:t>
            </a:r>
            <a:r>
              <a:rPr b="1" lang="es" sz="1600">
                <a:latin typeface="Roboto"/>
                <a:ea typeface="Roboto"/>
                <a:cs typeface="Roboto"/>
                <a:sym typeface="Roboto"/>
              </a:rPr>
              <a:t>–p</a:t>
            </a:r>
            <a:r>
              <a:rPr b="1" lang="es" sz="1600">
                <a:latin typeface="Roboto"/>
                <a:ea typeface="Roboto"/>
                <a:cs typeface="Roboto"/>
                <a:sym typeface="Roboto"/>
              </a:rPr>
              <a:t>rimarily geared towards students and clubs–that allows students to connect with clubs based on their interests and current matches. </a:t>
            </a:r>
            <a:endParaRPr b="1" sz="1600">
              <a:latin typeface="Roboto"/>
              <a:ea typeface="Roboto"/>
              <a:cs typeface="Roboto"/>
              <a:sym typeface="Roboto"/>
            </a:endParaRPr>
          </a:p>
          <a:p>
            <a:pPr indent="0" lvl="0" marL="0" rtl="0" algn="ctr">
              <a:spcBef>
                <a:spcPts val="0"/>
              </a:spcBef>
              <a:spcAft>
                <a:spcPts val="0"/>
              </a:spcAft>
              <a:buNone/>
            </a:pPr>
            <a:r>
              <a:t/>
            </a:r>
            <a:endParaRPr/>
          </a:p>
        </p:txBody>
      </p:sp>
      <p:cxnSp>
        <p:nvCxnSpPr>
          <p:cNvPr id="1204" name="Google Shape;1204;p22"/>
          <p:cNvCxnSpPr/>
          <p:nvPr/>
        </p:nvCxnSpPr>
        <p:spPr>
          <a:xfrm>
            <a:off x="4969825" y="2283850"/>
            <a:ext cx="4448400" cy="0"/>
          </a:xfrm>
          <a:prstGeom prst="straightConnector1">
            <a:avLst/>
          </a:prstGeom>
          <a:noFill/>
          <a:ln cap="flat" cmpd="sng" w="9525">
            <a:solidFill>
              <a:srgbClr val="48FFD5"/>
            </a:solidFill>
            <a:prstDash val="solid"/>
            <a:round/>
            <a:headEnd len="med" w="med" type="none"/>
            <a:tailEnd len="med" w="med" type="none"/>
          </a:ln>
        </p:spPr>
      </p:cxnSp>
      <p:sp>
        <p:nvSpPr>
          <p:cNvPr id="1205" name="Google Shape;1205;p22"/>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8FFD5"/>
                </a:solidFill>
                <a:latin typeface="Impact"/>
                <a:ea typeface="Impact"/>
                <a:cs typeface="Impact"/>
                <a:sym typeface="Impact"/>
              </a:rPr>
              <a:t>HUBBUB</a:t>
            </a:r>
            <a:endParaRPr>
              <a:solidFill>
                <a:srgbClr val="48FFD5"/>
              </a:solidFill>
              <a:latin typeface="Impact"/>
              <a:ea typeface="Impact"/>
              <a:cs typeface="Impact"/>
              <a:sym typeface="Impact"/>
            </a:endParaRPr>
          </a:p>
        </p:txBody>
      </p:sp>
      <p:grpSp>
        <p:nvGrpSpPr>
          <p:cNvPr id="1206" name="Google Shape;1206;p22"/>
          <p:cNvGrpSpPr/>
          <p:nvPr/>
        </p:nvGrpSpPr>
        <p:grpSpPr>
          <a:xfrm>
            <a:off x="1315734" y="1350722"/>
            <a:ext cx="1931184" cy="1746454"/>
            <a:chOff x="2821450" y="2957850"/>
            <a:chExt cx="259275" cy="258550"/>
          </a:xfrm>
        </p:grpSpPr>
        <p:sp>
          <p:nvSpPr>
            <p:cNvPr id="1207" name="Google Shape;1207;p22"/>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2"/>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2"/>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48FFD5"/>
            </a:solidFill>
            <a:ln>
              <a:noFill/>
            </a:ln>
          </p:spPr>
        </p:sp>
      </p:grpSp>
      <p:sp>
        <p:nvSpPr>
          <p:cNvPr id="1210" name="Google Shape;1210;p22"/>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Leah</a:t>
            </a:r>
            <a:endParaRPr>
              <a:solidFill>
                <a:srgbClr val="FFFFFF"/>
              </a:solidFill>
              <a:latin typeface="Consolas"/>
              <a:ea typeface="Consolas"/>
              <a:cs typeface="Consolas"/>
              <a:sym typeface="Consola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0" name="Shape 1700"/>
        <p:cNvGrpSpPr/>
        <p:nvPr/>
      </p:nvGrpSpPr>
      <p:grpSpPr>
        <a:xfrm>
          <a:off x="0" y="0"/>
          <a:ext cx="0" cy="0"/>
          <a:chOff x="0" y="0"/>
          <a:chExt cx="0" cy="0"/>
        </a:xfrm>
      </p:grpSpPr>
      <p:sp>
        <p:nvSpPr>
          <p:cNvPr id="1701" name="Google Shape;1701;p49"/>
          <p:cNvSpPr txBox="1"/>
          <p:nvPr>
            <p:ph type="ctrTitle"/>
          </p:nvPr>
        </p:nvSpPr>
        <p:spPr>
          <a:xfrm>
            <a:off x="311700" y="2164175"/>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QUESTIONS?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705" name="Shape 1705"/>
        <p:cNvGrpSpPr/>
        <p:nvPr/>
      </p:nvGrpSpPr>
      <p:grpSpPr>
        <a:xfrm>
          <a:off x="0" y="0"/>
          <a:ext cx="0" cy="0"/>
          <a:chOff x="0" y="0"/>
          <a:chExt cx="0" cy="0"/>
        </a:xfrm>
      </p:grpSpPr>
      <p:pic>
        <p:nvPicPr>
          <p:cNvPr id="1706" name="Google Shape;1706;p5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4" name="Shape 1214"/>
        <p:cNvGrpSpPr/>
        <p:nvPr/>
      </p:nvGrpSpPr>
      <p:grpSpPr>
        <a:xfrm>
          <a:off x="0" y="0"/>
          <a:ext cx="0" cy="0"/>
          <a:chOff x="0" y="0"/>
          <a:chExt cx="0" cy="0"/>
        </a:xfrm>
      </p:grpSpPr>
      <p:sp>
        <p:nvSpPr>
          <p:cNvPr id="1215" name="Google Shape;1215;p23"/>
          <p:cNvSpPr txBox="1"/>
          <p:nvPr>
            <p:ph idx="6" type="ctrTitle"/>
          </p:nvPr>
        </p:nvSpPr>
        <p:spPr>
          <a:xfrm>
            <a:off x="311700" y="3367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ER Diagram</a:t>
            </a:r>
            <a:endParaRPr/>
          </a:p>
        </p:txBody>
      </p:sp>
      <p:pic>
        <p:nvPicPr>
          <p:cNvPr id="1216" name="Google Shape;1216;p23"/>
          <p:cNvPicPr preferRelativeResize="0"/>
          <p:nvPr/>
        </p:nvPicPr>
        <p:blipFill rotWithShape="1">
          <a:blip r:embed="rId3">
            <a:alphaModFix/>
          </a:blip>
          <a:srcRect b="5488" l="3724" r="3613" t="3336"/>
          <a:stretch/>
        </p:blipFill>
        <p:spPr>
          <a:xfrm>
            <a:off x="2212489" y="1000050"/>
            <a:ext cx="4719010" cy="3892351"/>
          </a:xfrm>
          <a:prstGeom prst="rect">
            <a:avLst/>
          </a:prstGeom>
          <a:noFill/>
          <a:ln>
            <a:noFill/>
          </a:ln>
        </p:spPr>
      </p:pic>
      <p:sp>
        <p:nvSpPr>
          <p:cNvPr id="1217" name="Google Shape;1217;p23"/>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Leah</a:t>
            </a:r>
            <a:endParaRPr>
              <a:solidFill>
                <a:srgbClr val="FFFFFF"/>
              </a:solidFill>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1" name="Shape 1221"/>
        <p:cNvGrpSpPr/>
        <p:nvPr/>
      </p:nvGrpSpPr>
      <p:grpSpPr>
        <a:xfrm>
          <a:off x="0" y="0"/>
          <a:ext cx="0" cy="0"/>
          <a:chOff x="0" y="0"/>
          <a:chExt cx="0" cy="0"/>
        </a:xfrm>
      </p:grpSpPr>
      <p:sp>
        <p:nvSpPr>
          <p:cNvPr id="1222" name="Google Shape;1222;p24"/>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FRAMEWORKS/TECHNOLOGIES</a:t>
            </a:r>
            <a:endParaRPr/>
          </a:p>
        </p:txBody>
      </p:sp>
      <p:sp>
        <p:nvSpPr>
          <p:cNvPr id="1223" name="Google Shape;1223;p24"/>
          <p:cNvSpPr txBox="1"/>
          <p:nvPr>
            <p:ph idx="1" type="subTitle"/>
          </p:nvPr>
        </p:nvSpPr>
        <p:spPr>
          <a:xfrm>
            <a:off x="726624" y="3512525"/>
            <a:ext cx="21882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t>F</a:t>
            </a:r>
            <a:r>
              <a:rPr lang="es" sz="1400"/>
              <a:t>lexible authentication solution for user model</a:t>
            </a:r>
            <a:endParaRPr sz="1400"/>
          </a:p>
        </p:txBody>
      </p:sp>
      <p:sp>
        <p:nvSpPr>
          <p:cNvPr id="1224" name="Google Shape;1224;p24"/>
          <p:cNvSpPr txBox="1"/>
          <p:nvPr>
            <p:ph idx="2" type="subTitle"/>
          </p:nvPr>
        </p:nvSpPr>
        <p:spPr>
          <a:xfrm>
            <a:off x="3218025" y="3512513"/>
            <a:ext cx="24069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t>CSS framework </a:t>
            </a:r>
            <a:r>
              <a:rPr lang="es" sz="1400">
                <a:solidFill>
                  <a:schemeClr val="lt1"/>
                </a:solidFill>
              </a:rPr>
              <a:t>for g</a:t>
            </a:r>
            <a:r>
              <a:rPr lang="es" sz="1400">
                <a:solidFill>
                  <a:schemeClr val="lt1"/>
                </a:solidFill>
              </a:rPr>
              <a:t>eneral web app components</a:t>
            </a:r>
            <a:endParaRPr sz="1400"/>
          </a:p>
        </p:txBody>
      </p:sp>
      <p:sp>
        <p:nvSpPr>
          <p:cNvPr id="1225" name="Google Shape;1225;p24"/>
          <p:cNvSpPr txBox="1"/>
          <p:nvPr>
            <p:ph idx="3" type="subTitle"/>
          </p:nvPr>
        </p:nvSpPr>
        <p:spPr>
          <a:xfrm>
            <a:off x="6345981" y="3512538"/>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400"/>
              <a:t>HTML manipulation and requests </a:t>
            </a:r>
            <a:endParaRPr sz="1400"/>
          </a:p>
        </p:txBody>
      </p:sp>
      <p:sp>
        <p:nvSpPr>
          <p:cNvPr id="1226" name="Google Shape;1226;p24"/>
          <p:cNvSpPr txBox="1"/>
          <p:nvPr>
            <p:ph type="ctrTitle"/>
          </p:nvPr>
        </p:nvSpPr>
        <p:spPr>
          <a:xfrm>
            <a:off x="726631" y="3461313"/>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t>Devise</a:t>
            </a:r>
            <a:endParaRPr sz="1800"/>
          </a:p>
        </p:txBody>
      </p:sp>
      <p:sp>
        <p:nvSpPr>
          <p:cNvPr id="1227" name="Google Shape;1227;p24"/>
          <p:cNvSpPr txBox="1"/>
          <p:nvPr>
            <p:ph idx="4" type="ctrTitle"/>
          </p:nvPr>
        </p:nvSpPr>
        <p:spPr>
          <a:xfrm>
            <a:off x="3383481" y="3446963"/>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t>BOOTSTRAP</a:t>
            </a:r>
            <a:endParaRPr sz="1800"/>
          </a:p>
        </p:txBody>
      </p:sp>
      <p:sp>
        <p:nvSpPr>
          <p:cNvPr id="1228" name="Google Shape;1228;p24"/>
          <p:cNvSpPr txBox="1"/>
          <p:nvPr>
            <p:ph idx="5" type="ctrTitle"/>
          </p:nvPr>
        </p:nvSpPr>
        <p:spPr>
          <a:xfrm>
            <a:off x="6252681" y="3446963"/>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t>JQUERY/AJAX</a:t>
            </a:r>
            <a:endParaRPr sz="1800"/>
          </a:p>
        </p:txBody>
      </p:sp>
      <p:cxnSp>
        <p:nvCxnSpPr>
          <p:cNvPr id="1229" name="Google Shape;1229;p24"/>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grpSp>
        <p:nvGrpSpPr>
          <p:cNvPr id="1230" name="Google Shape;1230;p24"/>
          <p:cNvGrpSpPr/>
          <p:nvPr/>
        </p:nvGrpSpPr>
        <p:grpSpPr>
          <a:xfrm>
            <a:off x="1083589" y="1766884"/>
            <a:ext cx="1362079" cy="1244284"/>
            <a:chOff x="3599700" y="1954475"/>
            <a:chExt cx="296175" cy="295400"/>
          </a:xfrm>
        </p:grpSpPr>
        <p:sp>
          <p:nvSpPr>
            <p:cNvPr id="1231" name="Google Shape;1231;p24"/>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4"/>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4"/>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34" name="Google Shape;1234;p24"/>
          <p:cNvPicPr preferRelativeResize="0"/>
          <p:nvPr/>
        </p:nvPicPr>
        <p:blipFill>
          <a:blip r:embed="rId3">
            <a:alphaModFix/>
          </a:blip>
          <a:stretch>
            <a:fillRect/>
          </a:stretch>
        </p:blipFill>
        <p:spPr>
          <a:xfrm>
            <a:off x="3383475" y="1436325"/>
            <a:ext cx="2029248" cy="1704251"/>
          </a:xfrm>
          <a:prstGeom prst="rect">
            <a:avLst/>
          </a:prstGeom>
          <a:noFill/>
          <a:ln>
            <a:noFill/>
          </a:ln>
        </p:spPr>
      </p:pic>
      <p:sp>
        <p:nvSpPr>
          <p:cNvPr id="1235" name="Google Shape;1235;p24"/>
          <p:cNvSpPr txBox="1"/>
          <p:nvPr/>
        </p:nvSpPr>
        <p:spPr>
          <a:xfrm>
            <a:off x="2222050" y="4321425"/>
            <a:ext cx="7334700" cy="8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lt1"/>
                </a:solidFill>
                <a:latin typeface="Roboto Light"/>
                <a:ea typeface="Roboto Light"/>
                <a:cs typeface="Roboto Light"/>
                <a:sym typeface="Roboto Light"/>
              </a:rPr>
              <a:t>ChartKick, Groupdate, and Disqus </a:t>
            </a:r>
            <a:endParaRPr>
              <a:solidFill>
                <a:schemeClr val="lt1"/>
              </a:solidFill>
              <a:latin typeface="Roboto Light"/>
              <a:ea typeface="Roboto Light"/>
              <a:cs typeface="Roboto Light"/>
              <a:sym typeface="Roboto Light"/>
            </a:endParaRPr>
          </a:p>
        </p:txBody>
      </p:sp>
      <p:pic>
        <p:nvPicPr>
          <p:cNvPr id="1236" name="Google Shape;1236;p24"/>
          <p:cNvPicPr preferRelativeResize="0"/>
          <p:nvPr/>
        </p:nvPicPr>
        <p:blipFill>
          <a:blip r:embed="rId4">
            <a:alphaModFix/>
          </a:blip>
          <a:stretch>
            <a:fillRect/>
          </a:stretch>
        </p:blipFill>
        <p:spPr>
          <a:xfrm>
            <a:off x="6186725" y="1064550"/>
            <a:ext cx="2275575" cy="2275575"/>
          </a:xfrm>
          <a:prstGeom prst="rect">
            <a:avLst/>
          </a:prstGeom>
          <a:noFill/>
          <a:ln>
            <a:noFill/>
          </a:ln>
        </p:spPr>
      </p:pic>
      <p:sp>
        <p:nvSpPr>
          <p:cNvPr id="1237" name="Google Shape;1237;p24"/>
          <p:cNvSpPr txBox="1"/>
          <p:nvPr/>
        </p:nvSpPr>
        <p:spPr>
          <a:xfrm>
            <a:off x="186850" y="4275500"/>
            <a:ext cx="3000000" cy="300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lt1"/>
                </a:solidFill>
                <a:latin typeface="Roboto Black"/>
                <a:ea typeface="Roboto Black"/>
                <a:cs typeface="Roboto Black"/>
                <a:sym typeface="Roboto Black"/>
              </a:rPr>
              <a:t>Additional: </a:t>
            </a:r>
            <a:endParaRPr sz="1800">
              <a:solidFill>
                <a:schemeClr val="lt1"/>
              </a:solidFill>
              <a:latin typeface="Roboto Black"/>
              <a:ea typeface="Roboto Black"/>
              <a:cs typeface="Roboto Black"/>
              <a:sym typeface="Roboto Black"/>
            </a:endParaRPr>
          </a:p>
        </p:txBody>
      </p:sp>
      <p:sp>
        <p:nvSpPr>
          <p:cNvPr id="1238" name="Google Shape;1238;p24"/>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Sharon</a:t>
            </a:r>
            <a:r>
              <a:rPr lang="es">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1242" name="Shape 1242"/>
        <p:cNvGrpSpPr/>
        <p:nvPr/>
      </p:nvGrpSpPr>
      <p:grpSpPr>
        <a:xfrm>
          <a:off x="0" y="0"/>
          <a:ext cx="0" cy="0"/>
          <a:chOff x="0" y="0"/>
          <a:chExt cx="0" cy="0"/>
        </a:xfrm>
      </p:grpSpPr>
      <p:sp>
        <p:nvSpPr>
          <p:cNvPr id="1243" name="Google Shape;1243;p25"/>
          <p:cNvSpPr/>
          <p:nvPr/>
        </p:nvSpPr>
        <p:spPr>
          <a:xfrm>
            <a:off x="1336225" y="33048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44" name="Google Shape;1244;p25"/>
          <p:cNvSpPr/>
          <p:nvPr/>
        </p:nvSpPr>
        <p:spPr>
          <a:xfrm>
            <a:off x="1336225" y="260353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45" name="Google Shape;1245;p25"/>
          <p:cNvSpPr/>
          <p:nvPr/>
        </p:nvSpPr>
        <p:spPr>
          <a:xfrm>
            <a:off x="1336225" y="19021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46" name="Google Shape;1246;p25"/>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DEVISE</a:t>
            </a:r>
            <a:endParaRPr>
              <a:solidFill>
                <a:srgbClr val="FFFFFF"/>
              </a:solidFill>
            </a:endParaRPr>
          </a:p>
        </p:txBody>
      </p:sp>
      <p:sp>
        <p:nvSpPr>
          <p:cNvPr id="1247" name="Google Shape;1247;p25"/>
          <p:cNvSpPr txBox="1"/>
          <p:nvPr>
            <p:ph type="ctrTitle"/>
          </p:nvPr>
        </p:nvSpPr>
        <p:spPr>
          <a:xfrm>
            <a:off x="1557931" y="2087899"/>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USERS</a:t>
            </a:r>
            <a:endParaRPr>
              <a:solidFill>
                <a:schemeClr val="dk1"/>
              </a:solidFill>
            </a:endParaRPr>
          </a:p>
        </p:txBody>
      </p:sp>
      <p:sp>
        <p:nvSpPr>
          <p:cNvPr id="1248" name="Google Shape;1248;p25"/>
          <p:cNvSpPr txBox="1"/>
          <p:nvPr>
            <p:ph idx="2" type="ctrTitle"/>
          </p:nvPr>
        </p:nvSpPr>
        <p:spPr>
          <a:xfrm>
            <a:off x="1557931" y="349058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ADMIN</a:t>
            </a:r>
            <a:endParaRPr>
              <a:solidFill>
                <a:schemeClr val="dk1"/>
              </a:solidFill>
            </a:endParaRPr>
          </a:p>
        </p:txBody>
      </p:sp>
      <p:sp>
        <p:nvSpPr>
          <p:cNvPr id="1249" name="Google Shape;1249;p25"/>
          <p:cNvSpPr txBox="1"/>
          <p:nvPr>
            <p:ph idx="3" type="ctrTitle"/>
          </p:nvPr>
        </p:nvSpPr>
        <p:spPr>
          <a:xfrm>
            <a:off x="1557931" y="2789242"/>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dk1"/>
                </a:solidFill>
              </a:rPr>
              <a:t>CLUBS</a:t>
            </a:r>
            <a:endParaRPr>
              <a:solidFill>
                <a:schemeClr val="dk1"/>
              </a:solidFill>
            </a:endParaRPr>
          </a:p>
        </p:txBody>
      </p:sp>
      <p:cxnSp>
        <p:nvCxnSpPr>
          <p:cNvPr id="1250" name="Google Shape;1250;p25"/>
          <p:cNvCxnSpPr/>
          <p:nvPr/>
        </p:nvCxnSpPr>
        <p:spPr>
          <a:xfrm>
            <a:off x="0" y="1197575"/>
            <a:ext cx="3340500" cy="0"/>
          </a:xfrm>
          <a:prstGeom prst="straightConnector1">
            <a:avLst/>
          </a:prstGeom>
          <a:noFill/>
          <a:ln cap="flat" cmpd="sng" w="9525">
            <a:solidFill>
              <a:srgbClr val="48FFD5"/>
            </a:solidFill>
            <a:prstDash val="solid"/>
            <a:round/>
            <a:headEnd len="med" w="med" type="none"/>
            <a:tailEnd len="med" w="med" type="none"/>
          </a:ln>
        </p:spPr>
      </p:cxnSp>
      <p:sp>
        <p:nvSpPr>
          <p:cNvPr id="1251" name="Google Shape;1251;p25"/>
          <p:cNvSpPr/>
          <p:nvPr/>
        </p:nvSpPr>
        <p:spPr>
          <a:xfrm>
            <a:off x="819925" y="188073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52" name="Google Shape;1252;p25"/>
          <p:cNvSpPr/>
          <p:nvPr/>
        </p:nvSpPr>
        <p:spPr>
          <a:xfrm>
            <a:off x="819925" y="258208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53" name="Google Shape;1253;p25"/>
          <p:cNvSpPr/>
          <p:nvPr/>
        </p:nvSpPr>
        <p:spPr>
          <a:xfrm>
            <a:off x="819925" y="328343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grpSp>
        <p:nvGrpSpPr>
          <p:cNvPr id="1254" name="Google Shape;1254;p25"/>
          <p:cNvGrpSpPr/>
          <p:nvPr/>
        </p:nvGrpSpPr>
        <p:grpSpPr>
          <a:xfrm>
            <a:off x="5037378" y="1522681"/>
            <a:ext cx="2790205" cy="2422132"/>
            <a:chOff x="3599700" y="1954475"/>
            <a:chExt cx="296175" cy="295400"/>
          </a:xfrm>
        </p:grpSpPr>
        <p:sp>
          <p:nvSpPr>
            <p:cNvPr id="1255" name="Google Shape;1255;p25"/>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5"/>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5"/>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25"/>
          <p:cNvGrpSpPr/>
          <p:nvPr/>
        </p:nvGrpSpPr>
        <p:grpSpPr>
          <a:xfrm>
            <a:off x="863284" y="1924535"/>
            <a:ext cx="337178" cy="336332"/>
            <a:chOff x="-57578225" y="1904075"/>
            <a:chExt cx="319025" cy="318225"/>
          </a:xfrm>
        </p:grpSpPr>
        <p:sp>
          <p:nvSpPr>
            <p:cNvPr id="1259" name="Google Shape;1259;p25"/>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5"/>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5"/>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5"/>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25"/>
          <p:cNvGrpSpPr/>
          <p:nvPr/>
        </p:nvGrpSpPr>
        <p:grpSpPr>
          <a:xfrm>
            <a:off x="884920" y="3327215"/>
            <a:ext cx="293871" cy="336332"/>
            <a:chOff x="-51708850" y="2305750"/>
            <a:chExt cx="278050" cy="318225"/>
          </a:xfrm>
        </p:grpSpPr>
        <p:sp>
          <p:nvSpPr>
            <p:cNvPr id="1264" name="Google Shape;1264;p25"/>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5"/>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5"/>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 name="Google Shape;1267;p25"/>
          <p:cNvGrpSpPr/>
          <p:nvPr/>
        </p:nvGrpSpPr>
        <p:grpSpPr>
          <a:xfrm>
            <a:off x="866004" y="2628643"/>
            <a:ext cx="331721" cy="330827"/>
            <a:chOff x="2141000" y="1954475"/>
            <a:chExt cx="296975" cy="296175"/>
          </a:xfrm>
        </p:grpSpPr>
        <p:sp>
          <p:nvSpPr>
            <p:cNvPr id="1268" name="Google Shape;1268;p25"/>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5"/>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5"/>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5"/>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 name="Google Shape;1272;p25"/>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Sharon </a:t>
            </a:r>
            <a:endParaRPr>
              <a:solidFill>
                <a:srgbClr val="FFFFFF"/>
              </a:solidFill>
              <a:latin typeface="Consolas"/>
              <a:ea typeface="Consolas"/>
              <a:cs typeface="Consolas"/>
              <a:sym typeface="Consola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6" name="Shape 1276"/>
        <p:cNvGrpSpPr/>
        <p:nvPr/>
      </p:nvGrpSpPr>
      <p:grpSpPr>
        <a:xfrm>
          <a:off x="0" y="0"/>
          <a:ext cx="0" cy="0"/>
          <a:chOff x="0" y="0"/>
          <a:chExt cx="0" cy="0"/>
        </a:xfrm>
      </p:grpSpPr>
      <p:sp>
        <p:nvSpPr>
          <p:cNvPr id="1277" name="Google Shape;1277;p26"/>
          <p:cNvSpPr txBox="1"/>
          <p:nvPr>
            <p:ph idx="4" type="ctrTitle"/>
          </p:nvPr>
        </p:nvSpPr>
        <p:spPr>
          <a:xfrm>
            <a:off x="655050" y="76780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Authentication          &amp;</a:t>
            </a:r>
            <a:r>
              <a:rPr lang="es">
                <a:solidFill>
                  <a:schemeClr val="lt1"/>
                </a:solidFill>
              </a:rPr>
              <a:t>          </a:t>
            </a:r>
            <a:r>
              <a:rPr lang="es"/>
              <a:t>Authorization</a:t>
            </a:r>
            <a:endParaRPr/>
          </a:p>
        </p:txBody>
      </p:sp>
      <p:pic>
        <p:nvPicPr>
          <p:cNvPr id="1278" name="Google Shape;1278;p26"/>
          <p:cNvPicPr preferRelativeResize="0"/>
          <p:nvPr/>
        </p:nvPicPr>
        <p:blipFill>
          <a:blip r:embed="rId3">
            <a:alphaModFix/>
          </a:blip>
          <a:stretch>
            <a:fillRect/>
          </a:stretch>
        </p:blipFill>
        <p:spPr>
          <a:xfrm>
            <a:off x="655050" y="1557625"/>
            <a:ext cx="2988100" cy="1142509"/>
          </a:xfrm>
          <a:prstGeom prst="rect">
            <a:avLst/>
          </a:prstGeom>
          <a:noFill/>
          <a:ln>
            <a:noFill/>
          </a:ln>
        </p:spPr>
      </p:pic>
      <p:pic>
        <p:nvPicPr>
          <p:cNvPr id="1279" name="Google Shape;1279;p26"/>
          <p:cNvPicPr preferRelativeResize="0"/>
          <p:nvPr/>
        </p:nvPicPr>
        <p:blipFill>
          <a:blip r:embed="rId4">
            <a:alphaModFix/>
          </a:blip>
          <a:stretch>
            <a:fillRect/>
          </a:stretch>
        </p:blipFill>
        <p:spPr>
          <a:xfrm>
            <a:off x="655050" y="3130350"/>
            <a:ext cx="2841352" cy="1665625"/>
          </a:xfrm>
          <a:prstGeom prst="rect">
            <a:avLst/>
          </a:prstGeom>
          <a:noFill/>
          <a:ln>
            <a:noFill/>
          </a:ln>
        </p:spPr>
      </p:pic>
      <p:pic>
        <p:nvPicPr>
          <p:cNvPr id="1280" name="Google Shape;1280;p26"/>
          <p:cNvPicPr preferRelativeResize="0"/>
          <p:nvPr/>
        </p:nvPicPr>
        <p:blipFill>
          <a:blip r:embed="rId5">
            <a:alphaModFix/>
          </a:blip>
          <a:stretch>
            <a:fillRect/>
          </a:stretch>
        </p:blipFill>
        <p:spPr>
          <a:xfrm>
            <a:off x="5262555" y="3277062"/>
            <a:ext cx="3138095" cy="1372200"/>
          </a:xfrm>
          <a:prstGeom prst="rect">
            <a:avLst/>
          </a:prstGeom>
          <a:noFill/>
          <a:ln>
            <a:noFill/>
          </a:ln>
        </p:spPr>
      </p:pic>
      <p:pic>
        <p:nvPicPr>
          <p:cNvPr id="1281" name="Google Shape;1281;p26"/>
          <p:cNvPicPr preferRelativeResize="0"/>
          <p:nvPr/>
        </p:nvPicPr>
        <p:blipFill>
          <a:blip r:embed="rId6">
            <a:alphaModFix/>
          </a:blip>
          <a:stretch>
            <a:fillRect/>
          </a:stretch>
        </p:blipFill>
        <p:spPr>
          <a:xfrm>
            <a:off x="5262550" y="1557624"/>
            <a:ext cx="3138101" cy="1436987"/>
          </a:xfrm>
          <a:prstGeom prst="rect">
            <a:avLst/>
          </a:prstGeom>
          <a:noFill/>
          <a:ln>
            <a:noFill/>
          </a:ln>
        </p:spPr>
      </p:pic>
      <p:sp>
        <p:nvSpPr>
          <p:cNvPr id="1282" name="Google Shape;1282;p26"/>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Sharon </a:t>
            </a:r>
            <a:endParaRPr>
              <a:solidFill>
                <a:srgbClr val="FFFFFF"/>
              </a:solidFill>
              <a:latin typeface="Consolas"/>
              <a:ea typeface="Consolas"/>
              <a:cs typeface="Consolas"/>
              <a:sym typeface="Consola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6" name="Shape 1286"/>
        <p:cNvGrpSpPr/>
        <p:nvPr/>
      </p:nvGrpSpPr>
      <p:grpSpPr>
        <a:xfrm>
          <a:off x="0" y="0"/>
          <a:ext cx="0" cy="0"/>
          <a:chOff x="0" y="0"/>
          <a:chExt cx="0" cy="0"/>
        </a:xfrm>
      </p:grpSpPr>
      <p:sp>
        <p:nvSpPr>
          <p:cNvPr id="1287" name="Google Shape;1287;p2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Bootstrap</a:t>
            </a:r>
            <a:endParaRPr/>
          </a:p>
        </p:txBody>
      </p:sp>
      <p:sp>
        <p:nvSpPr>
          <p:cNvPr id="1288" name="Google Shape;1288;p27"/>
          <p:cNvSpPr/>
          <p:nvPr/>
        </p:nvSpPr>
        <p:spPr>
          <a:xfrm>
            <a:off x="1223400" y="279713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89" name="Google Shape;1289;p27"/>
          <p:cNvSpPr/>
          <p:nvPr/>
        </p:nvSpPr>
        <p:spPr>
          <a:xfrm>
            <a:off x="1223400" y="20957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90" name="Google Shape;1290;p27"/>
          <p:cNvSpPr/>
          <p:nvPr/>
        </p:nvSpPr>
        <p:spPr>
          <a:xfrm>
            <a:off x="1223400" y="139443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91" name="Google Shape;1291;p27"/>
          <p:cNvSpPr txBox="1"/>
          <p:nvPr>
            <p:ph type="ctrTitle"/>
          </p:nvPr>
        </p:nvSpPr>
        <p:spPr>
          <a:xfrm>
            <a:off x="1445106" y="1580149"/>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400">
                <a:solidFill>
                  <a:schemeClr val="dk1"/>
                </a:solidFill>
              </a:rPr>
              <a:t>CAROUSEL</a:t>
            </a:r>
            <a:endParaRPr sz="1400">
              <a:solidFill>
                <a:schemeClr val="dk1"/>
              </a:solidFill>
            </a:endParaRPr>
          </a:p>
        </p:txBody>
      </p:sp>
      <p:sp>
        <p:nvSpPr>
          <p:cNvPr id="1292" name="Google Shape;1292;p27"/>
          <p:cNvSpPr txBox="1"/>
          <p:nvPr>
            <p:ph idx="2" type="ctrTitle"/>
          </p:nvPr>
        </p:nvSpPr>
        <p:spPr>
          <a:xfrm>
            <a:off x="1445106" y="298283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400">
                <a:solidFill>
                  <a:schemeClr val="dk1"/>
                </a:solidFill>
              </a:rPr>
              <a:t>LIST GROUPS</a:t>
            </a:r>
            <a:endParaRPr sz="1400">
              <a:solidFill>
                <a:schemeClr val="dk1"/>
              </a:solidFill>
            </a:endParaRPr>
          </a:p>
        </p:txBody>
      </p:sp>
      <p:sp>
        <p:nvSpPr>
          <p:cNvPr id="1293" name="Google Shape;1293;p27"/>
          <p:cNvSpPr txBox="1"/>
          <p:nvPr>
            <p:ph idx="3" type="ctrTitle"/>
          </p:nvPr>
        </p:nvSpPr>
        <p:spPr>
          <a:xfrm>
            <a:off x="1445106" y="2281492"/>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400">
                <a:solidFill>
                  <a:schemeClr val="dk1"/>
                </a:solidFill>
              </a:rPr>
              <a:t>CARD COLUMNS</a:t>
            </a:r>
            <a:endParaRPr sz="1400">
              <a:solidFill>
                <a:schemeClr val="dk1"/>
              </a:solidFill>
            </a:endParaRPr>
          </a:p>
        </p:txBody>
      </p:sp>
      <p:sp>
        <p:nvSpPr>
          <p:cNvPr id="1294" name="Google Shape;1294;p27"/>
          <p:cNvSpPr/>
          <p:nvPr/>
        </p:nvSpPr>
        <p:spPr>
          <a:xfrm>
            <a:off x="707100" y="137298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95" name="Google Shape;1295;p27"/>
          <p:cNvSpPr/>
          <p:nvPr/>
        </p:nvSpPr>
        <p:spPr>
          <a:xfrm>
            <a:off x="707100" y="207433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96" name="Google Shape;1296;p27"/>
          <p:cNvSpPr/>
          <p:nvPr/>
        </p:nvSpPr>
        <p:spPr>
          <a:xfrm>
            <a:off x="820388" y="1486800"/>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97" name="Google Shape;1297;p27"/>
          <p:cNvSpPr/>
          <p:nvPr/>
        </p:nvSpPr>
        <p:spPr>
          <a:xfrm>
            <a:off x="707100" y="277568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98" name="Google Shape;1298;p27"/>
          <p:cNvSpPr/>
          <p:nvPr/>
        </p:nvSpPr>
        <p:spPr>
          <a:xfrm>
            <a:off x="1223400" y="349848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299" name="Google Shape;1299;p27"/>
          <p:cNvSpPr txBox="1"/>
          <p:nvPr>
            <p:ph idx="2" type="ctrTitle"/>
          </p:nvPr>
        </p:nvSpPr>
        <p:spPr>
          <a:xfrm>
            <a:off x="1445106" y="368418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400">
                <a:solidFill>
                  <a:schemeClr val="dk1"/>
                </a:solidFill>
              </a:rPr>
              <a:t>NAVBAR</a:t>
            </a:r>
            <a:endParaRPr sz="1400">
              <a:solidFill>
                <a:schemeClr val="dk1"/>
              </a:solidFill>
            </a:endParaRPr>
          </a:p>
        </p:txBody>
      </p:sp>
      <p:sp>
        <p:nvSpPr>
          <p:cNvPr id="1300" name="Google Shape;1300;p27"/>
          <p:cNvSpPr/>
          <p:nvPr/>
        </p:nvSpPr>
        <p:spPr>
          <a:xfrm>
            <a:off x="707100" y="347703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301" name="Google Shape;1301;p27"/>
          <p:cNvSpPr/>
          <p:nvPr/>
        </p:nvSpPr>
        <p:spPr>
          <a:xfrm>
            <a:off x="1223400" y="4199838"/>
            <a:ext cx="2326500" cy="381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302" name="Google Shape;1302;p27"/>
          <p:cNvSpPr txBox="1"/>
          <p:nvPr>
            <p:ph idx="2" type="ctrTitle"/>
          </p:nvPr>
        </p:nvSpPr>
        <p:spPr>
          <a:xfrm>
            <a:off x="1445106" y="4385536"/>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400">
                <a:solidFill>
                  <a:schemeClr val="dk1"/>
                </a:solidFill>
              </a:rPr>
              <a:t>FORMS &amp; BUTTONS</a:t>
            </a:r>
            <a:endParaRPr sz="1400">
              <a:solidFill>
                <a:schemeClr val="dk1"/>
              </a:solidFill>
            </a:endParaRPr>
          </a:p>
        </p:txBody>
      </p:sp>
      <p:sp>
        <p:nvSpPr>
          <p:cNvPr id="1303" name="Google Shape;1303;p27"/>
          <p:cNvSpPr/>
          <p:nvPr/>
        </p:nvSpPr>
        <p:spPr>
          <a:xfrm>
            <a:off x="707100" y="4178388"/>
            <a:ext cx="423900" cy="4239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pic>
        <p:nvPicPr>
          <p:cNvPr id="1304" name="Google Shape;1304;p27"/>
          <p:cNvPicPr preferRelativeResize="0"/>
          <p:nvPr/>
        </p:nvPicPr>
        <p:blipFill>
          <a:blip r:embed="rId3">
            <a:alphaModFix/>
          </a:blip>
          <a:stretch>
            <a:fillRect/>
          </a:stretch>
        </p:blipFill>
        <p:spPr>
          <a:xfrm>
            <a:off x="3835200" y="1552723"/>
            <a:ext cx="5237875" cy="2869854"/>
          </a:xfrm>
          <a:prstGeom prst="rect">
            <a:avLst/>
          </a:prstGeom>
          <a:noFill/>
          <a:ln>
            <a:noFill/>
          </a:ln>
        </p:spPr>
      </p:pic>
      <p:sp>
        <p:nvSpPr>
          <p:cNvPr id="1305" name="Google Shape;1305;p27"/>
          <p:cNvSpPr/>
          <p:nvPr/>
        </p:nvSpPr>
        <p:spPr>
          <a:xfrm>
            <a:off x="820375" y="2188163"/>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6" name="Google Shape;1306;p27"/>
          <p:cNvSpPr/>
          <p:nvPr/>
        </p:nvSpPr>
        <p:spPr>
          <a:xfrm>
            <a:off x="820375" y="3590863"/>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7" name="Google Shape;1307;p27"/>
          <p:cNvSpPr/>
          <p:nvPr/>
        </p:nvSpPr>
        <p:spPr>
          <a:xfrm>
            <a:off x="820400" y="4292225"/>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08" name="Google Shape;1308;p27"/>
          <p:cNvSpPr/>
          <p:nvPr/>
        </p:nvSpPr>
        <p:spPr>
          <a:xfrm>
            <a:off x="820400" y="2889513"/>
            <a:ext cx="197329" cy="196282"/>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pic>
        <p:nvPicPr>
          <p:cNvPr id="1309" name="Google Shape;1309;p27"/>
          <p:cNvPicPr preferRelativeResize="0"/>
          <p:nvPr/>
        </p:nvPicPr>
        <p:blipFill>
          <a:blip r:embed="rId4">
            <a:alphaModFix/>
          </a:blip>
          <a:stretch>
            <a:fillRect/>
          </a:stretch>
        </p:blipFill>
        <p:spPr>
          <a:xfrm>
            <a:off x="4040803" y="1389337"/>
            <a:ext cx="4826671" cy="3196626"/>
          </a:xfrm>
          <a:prstGeom prst="rect">
            <a:avLst/>
          </a:prstGeom>
          <a:noFill/>
          <a:ln>
            <a:noFill/>
          </a:ln>
        </p:spPr>
      </p:pic>
      <p:pic>
        <p:nvPicPr>
          <p:cNvPr id="1310" name="Google Shape;1310;p27"/>
          <p:cNvPicPr preferRelativeResize="0"/>
          <p:nvPr/>
        </p:nvPicPr>
        <p:blipFill>
          <a:blip r:embed="rId5">
            <a:alphaModFix/>
          </a:blip>
          <a:stretch>
            <a:fillRect/>
          </a:stretch>
        </p:blipFill>
        <p:spPr>
          <a:xfrm>
            <a:off x="3835212" y="1501044"/>
            <a:ext cx="5124600" cy="2973219"/>
          </a:xfrm>
          <a:prstGeom prst="rect">
            <a:avLst/>
          </a:prstGeom>
          <a:noFill/>
          <a:ln>
            <a:noFill/>
          </a:ln>
        </p:spPr>
      </p:pic>
      <p:pic>
        <p:nvPicPr>
          <p:cNvPr id="1311" name="Google Shape;1311;p27"/>
          <p:cNvPicPr preferRelativeResize="0"/>
          <p:nvPr/>
        </p:nvPicPr>
        <p:blipFill>
          <a:blip r:embed="rId6">
            <a:alphaModFix/>
          </a:blip>
          <a:stretch>
            <a:fillRect/>
          </a:stretch>
        </p:blipFill>
        <p:spPr>
          <a:xfrm>
            <a:off x="4816466" y="1037475"/>
            <a:ext cx="3275349" cy="3749926"/>
          </a:xfrm>
          <a:prstGeom prst="rect">
            <a:avLst/>
          </a:prstGeom>
          <a:noFill/>
          <a:ln>
            <a:noFill/>
          </a:ln>
        </p:spPr>
      </p:pic>
      <p:pic>
        <p:nvPicPr>
          <p:cNvPr id="1312" name="Google Shape;1312;p27"/>
          <p:cNvPicPr preferRelativeResize="0"/>
          <p:nvPr/>
        </p:nvPicPr>
        <p:blipFill>
          <a:blip r:embed="rId7">
            <a:alphaModFix/>
          </a:blip>
          <a:stretch>
            <a:fillRect/>
          </a:stretch>
        </p:blipFill>
        <p:spPr>
          <a:xfrm>
            <a:off x="3835200" y="2438956"/>
            <a:ext cx="5237877" cy="1097406"/>
          </a:xfrm>
          <a:prstGeom prst="rect">
            <a:avLst/>
          </a:prstGeom>
          <a:noFill/>
          <a:ln>
            <a:noFill/>
          </a:ln>
        </p:spPr>
      </p:pic>
      <p:sp>
        <p:nvSpPr>
          <p:cNvPr id="1313" name="Google Shape;1313;p27"/>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Sharon </a:t>
            </a:r>
            <a:endParaRPr>
              <a:solidFill>
                <a:srgbClr val="FFFFFF"/>
              </a:solidFill>
              <a:latin typeface="Consolas"/>
              <a:ea typeface="Consolas"/>
              <a:cs typeface="Consolas"/>
              <a:sym typeface="Consola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90"/>
                                        </p:tgtEl>
                                        <p:attrNameLst>
                                          <p:attrName>style.visibility</p:attrName>
                                        </p:attrNameLst>
                                      </p:cBhvr>
                                      <p:to>
                                        <p:strVal val="visible"/>
                                      </p:to>
                                    </p:set>
                                    <p:anim calcmode="lin" valueType="num">
                                      <p:cBhvr additive="base">
                                        <p:cTn dur="1000"/>
                                        <p:tgtEl>
                                          <p:spTgt spid="129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96"/>
                                        </p:tgtEl>
                                        <p:attrNameLst>
                                          <p:attrName>style.visibility</p:attrName>
                                        </p:attrNameLst>
                                      </p:cBhvr>
                                      <p:to>
                                        <p:strVal val="visible"/>
                                      </p:to>
                                    </p:set>
                                    <p:anim calcmode="lin" valueType="num">
                                      <p:cBhvr additive="base">
                                        <p:cTn dur="1000"/>
                                        <p:tgtEl>
                                          <p:spTgt spid="129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91"/>
                                        </p:tgtEl>
                                        <p:attrNameLst>
                                          <p:attrName>style.visibility</p:attrName>
                                        </p:attrNameLst>
                                      </p:cBhvr>
                                      <p:to>
                                        <p:strVal val="visible"/>
                                      </p:to>
                                    </p:set>
                                    <p:anim calcmode="lin" valueType="num">
                                      <p:cBhvr additive="base">
                                        <p:cTn dur="1000"/>
                                        <p:tgtEl>
                                          <p:spTgt spid="129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94"/>
                                        </p:tgtEl>
                                        <p:attrNameLst>
                                          <p:attrName>style.visibility</p:attrName>
                                        </p:attrNameLst>
                                      </p:cBhvr>
                                      <p:to>
                                        <p:strVal val="visible"/>
                                      </p:to>
                                    </p:set>
                                    <p:anim calcmode="lin" valueType="num">
                                      <p:cBhvr additive="base">
                                        <p:cTn dur="1000"/>
                                        <p:tgtEl>
                                          <p:spTgt spid="129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04"/>
                                        </p:tgtEl>
                                        <p:attrNameLst>
                                          <p:attrName>style.visibility</p:attrName>
                                        </p:attrNameLst>
                                      </p:cBhvr>
                                      <p:to>
                                        <p:strVal val="visible"/>
                                      </p:to>
                                    </p:set>
                                    <p:anim calcmode="lin" valueType="num">
                                      <p:cBhvr additive="base">
                                        <p:cTn dur="1000"/>
                                        <p:tgtEl>
                                          <p:spTgt spid="130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89"/>
                                        </p:tgtEl>
                                        <p:attrNameLst>
                                          <p:attrName>style.visibility</p:attrName>
                                        </p:attrNameLst>
                                      </p:cBhvr>
                                      <p:to>
                                        <p:strVal val="visible"/>
                                      </p:to>
                                    </p:set>
                                    <p:anim calcmode="lin" valueType="num">
                                      <p:cBhvr additive="base">
                                        <p:cTn dur="1000"/>
                                        <p:tgtEl>
                                          <p:spTgt spid="128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93"/>
                                        </p:tgtEl>
                                        <p:attrNameLst>
                                          <p:attrName>style.visibility</p:attrName>
                                        </p:attrNameLst>
                                      </p:cBhvr>
                                      <p:to>
                                        <p:strVal val="visible"/>
                                      </p:to>
                                    </p:set>
                                    <p:anim calcmode="lin" valueType="num">
                                      <p:cBhvr additive="base">
                                        <p:cTn dur="1000"/>
                                        <p:tgtEl>
                                          <p:spTgt spid="129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95"/>
                                        </p:tgtEl>
                                        <p:attrNameLst>
                                          <p:attrName>style.visibility</p:attrName>
                                        </p:attrNameLst>
                                      </p:cBhvr>
                                      <p:to>
                                        <p:strVal val="visible"/>
                                      </p:to>
                                    </p:set>
                                    <p:anim calcmode="lin" valueType="num">
                                      <p:cBhvr additive="base">
                                        <p:cTn dur="1000"/>
                                        <p:tgtEl>
                                          <p:spTgt spid="129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305"/>
                                        </p:tgtEl>
                                        <p:attrNameLst>
                                          <p:attrName>style.visibility</p:attrName>
                                        </p:attrNameLst>
                                      </p:cBhvr>
                                      <p:to>
                                        <p:strVal val="visible"/>
                                      </p:to>
                                    </p:set>
                                    <p:anim calcmode="lin" valueType="num">
                                      <p:cBhvr additive="base">
                                        <p:cTn dur="1000"/>
                                        <p:tgtEl>
                                          <p:spTgt spid="1305"/>
                                        </p:tgtEl>
                                        <p:attrNameLst>
                                          <p:attrName>ppt_x</p:attrName>
                                        </p:attrNameLst>
                                      </p:cBhvr>
                                      <p:tavLst>
                                        <p:tav fmla="" tm="0">
                                          <p:val>
                                            <p:strVal val="#ppt_x-1"/>
                                          </p:val>
                                        </p:tav>
                                        <p:tav fmla="" tm="100000">
                                          <p:val>
                                            <p:strVal val="#ppt_x"/>
                                          </p:val>
                                        </p:tav>
                                      </p:tavLst>
                                    </p:anim>
                                  </p:childTnLst>
                                </p:cTn>
                              </p:par>
                              <p:par>
                                <p:cTn fill="hold" nodeType="withEffect" presetClass="exit" presetID="1" presetSubtype="0">
                                  <p:stCondLst>
                                    <p:cond delay="0"/>
                                  </p:stCondLst>
                                  <p:childTnLst>
                                    <p:set>
                                      <p:cBhvr>
                                        <p:cTn dur="1" fill="hold">
                                          <p:stCondLst>
                                            <p:cond delay="400"/>
                                          </p:stCondLst>
                                        </p:cTn>
                                        <p:tgtEl>
                                          <p:spTgt spid="1304"/>
                                        </p:tgtEl>
                                        <p:attrNameLst>
                                          <p:attrName>style.visibility</p:attrName>
                                        </p:attrNameLst>
                                      </p:cBhvr>
                                      <p:to>
                                        <p:strVal val="hidden"/>
                                      </p:to>
                                    </p:set>
                                  </p:childTnLst>
                                </p:cTn>
                              </p:par>
                              <p:par>
                                <p:cTn fill="hold" nodeType="withEffect" presetClass="entr" presetID="2" presetSubtype="2">
                                  <p:stCondLst>
                                    <p:cond delay="0"/>
                                  </p:stCondLst>
                                  <p:childTnLst>
                                    <p:set>
                                      <p:cBhvr>
                                        <p:cTn dur="1" fill="hold">
                                          <p:stCondLst>
                                            <p:cond delay="0"/>
                                          </p:stCondLst>
                                        </p:cTn>
                                        <p:tgtEl>
                                          <p:spTgt spid="1309"/>
                                        </p:tgtEl>
                                        <p:attrNameLst>
                                          <p:attrName>style.visibility</p:attrName>
                                        </p:attrNameLst>
                                      </p:cBhvr>
                                      <p:to>
                                        <p:strVal val="visible"/>
                                      </p:to>
                                    </p:set>
                                    <p:anim calcmode="lin" valueType="num">
                                      <p:cBhvr additive="base">
                                        <p:cTn dur="1000"/>
                                        <p:tgtEl>
                                          <p:spTgt spid="130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88"/>
                                        </p:tgtEl>
                                        <p:attrNameLst>
                                          <p:attrName>style.visibility</p:attrName>
                                        </p:attrNameLst>
                                      </p:cBhvr>
                                      <p:to>
                                        <p:strVal val="visible"/>
                                      </p:to>
                                    </p:set>
                                    <p:anim calcmode="lin" valueType="num">
                                      <p:cBhvr additive="base">
                                        <p:cTn dur="1000"/>
                                        <p:tgtEl>
                                          <p:spTgt spid="128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92"/>
                                        </p:tgtEl>
                                        <p:attrNameLst>
                                          <p:attrName>style.visibility</p:attrName>
                                        </p:attrNameLst>
                                      </p:cBhvr>
                                      <p:to>
                                        <p:strVal val="visible"/>
                                      </p:to>
                                    </p:set>
                                    <p:anim calcmode="lin" valueType="num">
                                      <p:cBhvr additive="base">
                                        <p:cTn dur="1000"/>
                                        <p:tgtEl>
                                          <p:spTgt spid="129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97"/>
                                        </p:tgtEl>
                                        <p:attrNameLst>
                                          <p:attrName>style.visibility</p:attrName>
                                        </p:attrNameLst>
                                      </p:cBhvr>
                                      <p:to>
                                        <p:strVal val="visible"/>
                                      </p:to>
                                    </p:set>
                                    <p:anim calcmode="lin" valueType="num">
                                      <p:cBhvr additive="base">
                                        <p:cTn dur="1000"/>
                                        <p:tgtEl>
                                          <p:spTgt spid="129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308"/>
                                        </p:tgtEl>
                                        <p:attrNameLst>
                                          <p:attrName>style.visibility</p:attrName>
                                        </p:attrNameLst>
                                      </p:cBhvr>
                                      <p:to>
                                        <p:strVal val="visible"/>
                                      </p:to>
                                    </p:set>
                                    <p:anim calcmode="lin" valueType="num">
                                      <p:cBhvr additive="base">
                                        <p:cTn dur="1000"/>
                                        <p:tgtEl>
                                          <p:spTgt spid="130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10"/>
                                        </p:tgtEl>
                                        <p:attrNameLst>
                                          <p:attrName>style.visibility</p:attrName>
                                        </p:attrNameLst>
                                      </p:cBhvr>
                                      <p:to>
                                        <p:strVal val="visible"/>
                                      </p:to>
                                    </p:set>
                                    <p:anim calcmode="lin" valueType="num">
                                      <p:cBhvr additive="base">
                                        <p:cTn dur="1000"/>
                                        <p:tgtEl>
                                          <p:spTgt spid="1310"/>
                                        </p:tgtEl>
                                        <p:attrNameLst>
                                          <p:attrName>ppt_x</p:attrName>
                                        </p:attrNameLst>
                                      </p:cBhvr>
                                      <p:tavLst>
                                        <p:tav fmla="" tm="0">
                                          <p:val>
                                            <p:strVal val="#ppt_x+1"/>
                                          </p:val>
                                        </p:tav>
                                        <p:tav fmla="" tm="100000">
                                          <p:val>
                                            <p:strVal val="#ppt_x"/>
                                          </p:val>
                                        </p:tav>
                                      </p:tavLst>
                                    </p:anim>
                                  </p:childTnLst>
                                </p:cTn>
                              </p:par>
                              <p:par>
                                <p:cTn fill="hold" nodeType="withEffect" presetClass="exit" presetID="1" presetSubtype="0">
                                  <p:stCondLst>
                                    <p:cond delay="0"/>
                                  </p:stCondLst>
                                  <p:childTnLst>
                                    <p:set>
                                      <p:cBhvr>
                                        <p:cTn dur="1" fill="hold">
                                          <p:stCondLst>
                                            <p:cond delay="400"/>
                                          </p:stCondLst>
                                        </p:cTn>
                                        <p:tgtEl>
                                          <p:spTgt spid="130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400"/>
                                          </p:stCondLst>
                                        </p:cTn>
                                        <p:tgtEl>
                                          <p:spTgt spid="1310"/>
                                        </p:tgtEl>
                                        <p:attrNameLst>
                                          <p:attrName>style.visibility</p:attrName>
                                        </p:attrNameLst>
                                      </p:cBhvr>
                                      <p:to>
                                        <p:strVal val="hidden"/>
                                      </p:to>
                                    </p:set>
                                  </p:childTnLst>
                                </p:cTn>
                              </p:par>
                              <p:par>
                                <p:cTn fill="hold" nodeType="withEffect" presetClass="entr" presetID="2" presetSubtype="2">
                                  <p:stCondLst>
                                    <p:cond delay="0"/>
                                  </p:stCondLst>
                                  <p:childTnLst>
                                    <p:set>
                                      <p:cBhvr>
                                        <p:cTn dur="1" fill="hold">
                                          <p:stCondLst>
                                            <p:cond delay="0"/>
                                          </p:stCondLst>
                                        </p:cTn>
                                        <p:tgtEl>
                                          <p:spTgt spid="1312"/>
                                        </p:tgtEl>
                                        <p:attrNameLst>
                                          <p:attrName>style.visibility</p:attrName>
                                        </p:attrNameLst>
                                      </p:cBhvr>
                                      <p:to>
                                        <p:strVal val="visible"/>
                                      </p:to>
                                    </p:set>
                                    <p:anim calcmode="lin" valueType="num">
                                      <p:cBhvr additive="base">
                                        <p:cTn dur="1000"/>
                                        <p:tgtEl>
                                          <p:spTgt spid="131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98"/>
                                        </p:tgtEl>
                                        <p:attrNameLst>
                                          <p:attrName>style.visibility</p:attrName>
                                        </p:attrNameLst>
                                      </p:cBhvr>
                                      <p:to>
                                        <p:strVal val="visible"/>
                                      </p:to>
                                    </p:set>
                                    <p:anim calcmode="lin" valueType="num">
                                      <p:cBhvr additive="base">
                                        <p:cTn dur="1000"/>
                                        <p:tgtEl>
                                          <p:spTgt spid="129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299"/>
                                        </p:tgtEl>
                                        <p:attrNameLst>
                                          <p:attrName>style.visibility</p:attrName>
                                        </p:attrNameLst>
                                      </p:cBhvr>
                                      <p:to>
                                        <p:strVal val="visible"/>
                                      </p:to>
                                    </p:set>
                                    <p:anim calcmode="lin" valueType="num">
                                      <p:cBhvr additive="base">
                                        <p:cTn dur="1000"/>
                                        <p:tgtEl>
                                          <p:spTgt spid="129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300"/>
                                        </p:tgtEl>
                                        <p:attrNameLst>
                                          <p:attrName>style.visibility</p:attrName>
                                        </p:attrNameLst>
                                      </p:cBhvr>
                                      <p:to>
                                        <p:strVal val="visible"/>
                                      </p:to>
                                    </p:set>
                                    <p:anim calcmode="lin" valueType="num">
                                      <p:cBhvr additive="base">
                                        <p:cTn dur="1000"/>
                                        <p:tgtEl>
                                          <p:spTgt spid="130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306"/>
                                        </p:tgtEl>
                                        <p:attrNameLst>
                                          <p:attrName>style.visibility</p:attrName>
                                        </p:attrNameLst>
                                      </p:cBhvr>
                                      <p:to>
                                        <p:strVal val="visible"/>
                                      </p:to>
                                    </p:set>
                                    <p:anim calcmode="lin" valueType="num">
                                      <p:cBhvr additive="base">
                                        <p:cTn dur="1000"/>
                                        <p:tgtEl>
                                          <p:spTgt spid="130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01"/>
                                        </p:tgtEl>
                                        <p:attrNameLst>
                                          <p:attrName>style.visibility</p:attrName>
                                        </p:attrNameLst>
                                      </p:cBhvr>
                                      <p:to>
                                        <p:strVal val="visible"/>
                                      </p:to>
                                    </p:set>
                                    <p:anim calcmode="lin" valueType="num">
                                      <p:cBhvr additive="base">
                                        <p:cTn dur="1000"/>
                                        <p:tgtEl>
                                          <p:spTgt spid="13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302"/>
                                        </p:tgtEl>
                                        <p:attrNameLst>
                                          <p:attrName>style.visibility</p:attrName>
                                        </p:attrNameLst>
                                      </p:cBhvr>
                                      <p:to>
                                        <p:strVal val="visible"/>
                                      </p:to>
                                    </p:set>
                                    <p:anim calcmode="lin" valueType="num">
                                      <p:cBhvr additive="base">
                                        <p:cTn dur="1000"/>
                                        <p:tgtEl>
                                          <p:spTgt spid="130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303"/>
                                        </p:tgtEl>
                                        <p:attrNameLst>
                                          <p:attrName>style.visibility</p:attrName>
                                        </p:attrNameLst>
                                      </p:cBhvr>
                                      <p:to>
                                        <p:strVal val="visible"/>
                                      </p:to>
                                    </p:set>
                                    <p:anim calcmode="lin" valueType="num">
                                      <p:cBhvr additive="base">
                                        <p:cTn dur="1000"/>
                                        <p:tgtEl>
                                          <p:spTgt spid="130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307"/>
                                        </p:tgtEl>
                                        <p:attrNameLst>
                                          <p:attrName>style.visibility</p:attrName>
                                        </p:attrNameLst>
                                      </p:cBhvr>
                                      <p:to>
                                        <p:strVal val="visible"/>
                                      </p:to>
                                    </p:set>
                                    <p:anim calcmode="lin" valueType="num">
                                      <p:cBhvr additive="base">
                                        <p:cTn dur="1000"/>
                                        <p:tgtEl>
                                          <p:spTgt spid="130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11"/>
                                        </p:tgtEl>
                                        <p:attrNameLst>
                                          <p:attrName>style.visibility</p:attrName>
                                        </p:attrNameLst>
                                      </p:cBhvr>
                                      <p:to>
                                        <p:strVal val="visible"/>
                                      </p:to>
                                    </p:set>
                                    <p:anim calcmode="lin" valueType="num">
                                      <p:cBhvr additive="base">
                                        <p:cTn dur="1000"/>
                                        <p:tgtEl>
                                          <p:spTgt spid="1311"/>
                                        </p:tgtEl>
                                        <p:attrNameLst>
                                          <p:attrName>ppt_x</p:attrName>
                                        </p:attrNameLst>
                                      </p:cBhvr>
                                      <p:tavLst>
                                        <p:tav fmla="" tm="0">
                                          <p:val>
                                            <p:strVal val="#ppt_x+1"/>
                                          </p:val>
                                        </p:tav>
                                        <p:tav fmla="" tm="100000">
                                          <p:val>
                                            <p:strVal val="#ppt_x"/>
                                          </p:val>
                                        </p:tav>
                                      </p:tavLst>
                                    </p:anim>
                                  </p:childTnLst>
                                </p:cTn>
                              </p:par>
                              <p:par>
                                <p:cTn fill="hold" nodeType="withEffect" presetClass="exit" presetID="1" presetSubtype="0">
                                  <p:stCondLst>
                                    <p:cond delay="0"/>
                                  </p:stCondLst>
                                  <p:childTnLst>
                                    <p:set>
                                      <p:cBhvr>
                                        <p:cTn dur="1" fill="hold">
                                          <p:stCondLst>
                                            <p:cond delay="400"/>
                                          </p:stCondLst>
                                        </p:cTn>
                                        <p:tgtEl>
                                          <p:spTgt spid="131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52643"/>
            </a:gs>
            <a:gs pos="100000">
              <a:srgbClr val="041523"/>
            </a:gs>
          </a:gsLst>
          <a:path path="circle">
            <a:fillToRect b="50%" l="50%" r="50%" t="50%"/>
          </a:path>
          <a:tileRect/>
        </a:gradFill>
      </p:bgPr>
    </p:bg>
    <p:spTree>
      <p:nvGrpSpPr>
        <p:cNvPr id="1317" name="Shape 1317"/>
        <p:cNvGrpSpPr/>
        <p:nvPr/>
      </p:nvGrpSpPr>
      <p:grpSpPr>
        <a:xfrm>
          <a:off x="0" y="0"/>
          <a:ext cx="0" cy="0"/>
          <a:chOff x="0" y="0"/>
          <a:chExt cx="0" cy="0"/>
        </a:xfrm>
      </p:grpSpPr>
      <p:sp>
        <p:nvSpPr>
          <p:cNvPr id="1318" name="Google Shape;1318;p28"/>
          <p:cNvSpPr/>
          <p:nvPr/>
        </p:nvSpPr>
        <p:spPr>
          <a:xfrm>
            <a:off x="1195865" y="2961797"/>
            <a:ext cx="2912400" cy="516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319" name="Google Shape;1319;p28"/>
          <p:cNvSpPr/>
          <p:nvPr/>
        </p:nvSpPr>
        <p:spPr>
          <a:xfrm>
            <a:off x="1195865" y="2011901"/>
            <a:ext cx="2912400" cy="516000"/>
          </a:xfrm>
          <a:prstGeom prst="homePlate">
            <a:avLst>
              <a:gd fmla="val 50000" name="adj"/>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320" name="Google Shape;1320;p28"/>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AJAX/JQUERY</a:t>
            </a:r>
            <a:endParaRPr>
              <a:solidFill>
                <a:srgbClr val="FFFFFF"/>
              </a:solidFill>
            </a:endParaRPr>
          </a:p>
        </p:txBody>
      </p:sp>
      <p:sp>
        <p:nvSpPr>
          <p:cNvPr id="1321" name="Google Shape;1321;p28"/>
          <p:cNvSpPr txBox="1"/>
          <p:nvPr>
            <p:ph type="ctrTitle"/>
          </p:nvPr>
        </p:nvSpPr>
        <p:spPr>
          <a:xfrm>
            <a:off x="1352476" y="2137008"/>
            <a:ext cx="2599200" cy="26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1400">
                <a:solidFill>
                  <a:schemeClr val="dk1"/>
                </a:solidFill>
              </a:rPr>
              <a:t>REQUESTS</a:t>
            </a:r>
            <a:endParaRPr sz="1400">
              <a:solidFill>
                <a:schemeClr val="dk1"/>
              </a:solidFill>
            </a:endParaRPr>
          </a:p>
        </p:txBody>
      </p:sp>
      <p:sp>
        <p:nvSpPr>
          <p:cNvPr id="1322" name="Google Shape;1322;p28"/>
          <p:cNvSpPr txBox="1"/>
          <p:nvPr>
            <p:ph idx="3" type="ctrTitle"/>
          </p:nvPr>
        </p:nvSpPr>
        <p:spPr>
          <a:xfrm>
            <a:off x="1282708" y="3086957"/>
            <a:ext cx="2599200" cy="26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1400">
                <a:solidFill>
                  <a:schemeClr val="dk1"/>
                </a:solidFill>
              </a:rPr>
              <a:t>HTML MANIPULATION</a:t>
            </a:r>
            <a:endParaRPr sz="1400">
              <a:solidFill>
                <a:schemeClr val="dk1"/>
              </a:solidFill>
            </a:endParaRPr>
          </a:p>
        </p:txBody>
      </p:sp>
      <p:cxnSp>
        <p:nvCxnSpPr>
          <p:cNvPr id="1323" name="Google Shape;1323;p28"/>
          <p:cNvCxnSpPr/>
          <p:nvPr/>
        </p:nvCxnSpPr>
        <p:spPr>
          <a:xfrm>
            <a:off x="0" y="1197575"/>
            <a:ext cx="3340500" cy="0"/>
          </a:xfrm>
          <a:prstGeom prst="straightConnector1">
            <a:avLst/>
          </a:prstGeom>
          <a:noFill/>
          <a:ln cap="flat" cmpd="sng" w="9525">
            <a:solidFill>
              <a:srgbClr val="48FFD5"/>
            </a:solidFill>
            <a:prstDash val="solid"/>
            <a:round/>
            <a:headEnd len="med" w="med" type="none"/>
            <a:tailEnd len="med" w="med" type="none"/>
          </a:ln>
        </p:spPr>
      </p:cxnSp>
      <p:sp>
        <p:nvSpPr>
          <p:cNvPr id="1324" name="Google Shape;1324;p28"/>
          <p:cNvSpPr/>
          <p:nvPr/>
        </p:nvSpPr>
        <p:spPr>
          <a:xfrm>
            <a:off x="549525" y="1982850"/>
            <a:ext cx="530400" cy="5742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325" name="Google Shape;1325;p28"/>
          <p:cNvSpPr/>
          <p:nvPr/>
        </p:nvSpPr>
        <p:spPr>
          <a:xfrm>
            <a:off x="549525" y="2932746"/>
            <a:ext cx="530400" cy="574200"/>
          </a:xfrm>
          <a:prstGeom prst="ellipse">
            <a:avLst/>
          </a:pr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1326" name="Google Shape;1326;p28"/>
          <p:cNvSpPr/>
          <p:nvPr/>
        </p:nvSpPr>
        <p:spPr>
          <a:xfrm>
            <a:off x="691346" y="2136996"/>
            <a:ext cx="247038" cy="265847"/>
          </a:xfrm>
          <a:custGeom>
            <a:rect b="b" l="l" r="r" t="t"/>
            <a:pathLst>
              <a:path extrusionOk="0" h="85619" w="86076">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327" name="Google Shape;1327;p28"/>
          <p:cNvGrpSpPr/>
          <p:nvPr/>
        </p:nvGrpSpPr>
        <p:grpSpPr>
          <a:xfrm flipH="1" rot="10800000">
            <a:off x="625465" y="3108902"/>
            <a:ext cx="378301" cy="221773"/>
            <a:chOff x="1319675" y="779200"/>
            <a:chExt cx="2343875" cy="1270175"/>
          </a:xfrm>
        </p:grpSpPr>
        <p:sp>
          <p:nvSpPr>
            <p:cNvPr id="1328" name="Google Shape;1328;p28"/>
            <p:cNvSpPr/>
            <p:nvPr/>
          </p:nvSpPr>
          <p:spPr>
            <a:xfrm>
              <a:off x="1319675" y="915950"/>
              <a:ext cx="717150" cy="996650"/>
            </a:xfrm>
            <a:custGeom>
              <a:rect b="b" l="l" r="r" t="t"/>
              <a:pathLst>
                <a:path extrusionOk="0" h="39866" w="28686">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29" name="Google Shape;1329;p28"/>
            <p:cNvSpPr/>
            <p:nvPr/>
          </p:nvSpPr>
          <p:spPr>
            <a:xfrm>
              <a:off x="2159125" y="779200"/>
              <a:ext cx="626150" cy="1270175"/>
            </a:xfrm>
            <a:custGeom>
              <a:rect b="b" l="l" r="r" t="t"/>
              <a:pathLst>
                <a:path extrusionOk="0" h="50807" w="25046">
                  <a:moveTo>
                    <a:pt x="19038" y="0"/>
                  </a:moveTo>
                  <a:lnTo>
                    <a:pt x="1" y="50806"/>
                  </a:lnTo>
                  <a:lnTo>
                    <a:pt x="5969" y="50806"/>
                  </a:lnTo>
                  <a:lnTo>
                    <a:pt x="250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30" name="Google Shape;1330;p28"/>
            <p:cNvSpPr/>
            <p:nvPr/>
          </p:nvSpPr>
          <p:spPr>
            <a:xfrm>
              <a:off x="2945900" y="915950"/>
              <a:ext cx="717650" cy="996650"/>
            </a:xfrm>
            <a:custGeom>
              <a:rect b="b" l="l" r="r" t="t"/>
              <a:pathLst>
                <a:path extrusionOk="0" h="39866" w="28706">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pic>
        <p:nvPicPr>
          <p:cNvPr id="1331" name="Google Shape;1331;p28"/>
          <p:cNvPicPr preferRelativeResize="0"/>
          <p:nvPr/>
        </p:nvPicPr>
        <p:blipFill>
          <a:blip r:embed="rId3">
            <a:alphaModFix/>
          </a:blip>
          <a:stretch>
            <a:fillRect/>
          </a:stretch>
        </p:blipFill>
        <p:spPr>
          <a:xfrm>
            <a:off x="5073325" y="1333500"/>
            <a:ext cx="2476500" cy="2476500"/>
          </a:xfrm>
          <a:prstGeom prst="rect">
            <a:avLst/>
          </a:prstGeom>
          <a:noFill/>
          <a:ln>
            <a:noFill/>
          </a:ln>
        </p:spPr>
      </p:pic>
      <p:sp>
        <p:nvSpPr>
          <p:cNvPr id="1332" name="Google Shape;1332;p28"/>
          <p:cNvSpPr txBox="1"/>
          <p:nvPr/>
        </p:nvSpPr>
        <p:spPr>
          <a:xfrm>
            <a:off x="42100" y="4740300"/>
            <a:ext cx="9264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Consolas"/>
                <a:ea typeface="Consolas"/>
                <a:cs typeface="Consolas"/>
                <a:sym typeface="Consolas"/>
              </a:rPr>
              <a:t>Sharon </a:t>
            </a:r>
            <a:endParaRPr>
              <a:solidFill>
                <a:srgbClr val="FFFFFF"/>
              </a:solidFill>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